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8" r:id="rId2"/>
    <p:sldId id="290" r:id="rId3"/>
    <p:sldId id="287" r:id="rId4"/>
    <p:sldId id="299" r:id="rId5"/>
    <p:sldId id="289" r:id="rId6"/>
    <p:sldId id="284" r:id="rId7"/>
    <p:sldId id="296" r:id="rId8"/>
    <p:sldId id="295" r:id="rId9"/>
    <p:sldId id="291" r:id="rId1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8CF7"/>
    <a:srgbClr val="E8E8E8"/>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6247" autoAdjust="0"/>
  </p:normalViewPr>
  <p:slideViewPr>
    <p:cSldViewPr>
      <p:cViewPr varScale="1">
        <p:scale>
          <a:sx n="111" d="100"/>
          <a:sy n="111" d="100"/>
        </p:scale>
        <p:origin x="582" y="78"/>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xton, Keena T" userId="d9323203-f7a8-4c60-a76e-e678f0334d99" providerId="ADAL" clId="{F6C23326-FFA0-4282-A767-599E7A77712F}"/>
    <pc:docChg chg="modSld">
      <pc:chgData name="Thaxton, Keena T" userId="d9323203-f7a8-4c60-a76e-e678f0334d99" providerId="ADAL" clId="{F6C23326-FFA0-4282-A767-599E7A77712F}" dt="2024-04-29T16:28:54.638" v="8" actId="20577"/>
      <pc:docMkLst>
        <pc:docMk/>
      </pc:docMkLst>
      <pc:sldChg chg="modNotesTx">
        <pc:chgData name="Thaxton, Keena T" userId="d9323203-f7a8-4c60-a76e-e678f0334d99" providerId="ADAL" clId="{F6C23326-FFA0-4282-A767-599E7A77712F}" dt="2024-04-29T16:28:42.243" v="6" actId="6549"/>
        <pc:sldMkLst>
          <pc:docMk/>
          <pc:sldMk cId="3587840741" sldId="284"/>
        </pc:sldMkLst>
      </pc:sldChg>
      <pc:sldChg chg="modNotesTx">
        <pc:chgData name="Thaxton, Keena T" userId="d9323203-f7a8-4c60-a76e-e678f0334d99" providerId="ADAL" clId="{F6C23326-FFA0-4282-A767-599E7A77712F}" dt="2024-04-29T16:28:21.685" v="2" actId="20577"/>
        <pc:sldMkLst>
          <pc:docMk/>
          <pc:sldMk cId="3331725963" sldId="287"/>
        </pc:sldMkLst>
      </pc:sldChg>
      <pc:sldChg chg="modNotesTx">
        <pc:chgData name="Thaxton, Keena T" userId="d9323203-f7a8-4c60-a76e-e678f0334d99" providerId="ADAL" clId="{F6C23326-FFA0-4282-A767-599E7A77712F}" dt="2024-04-29T16:28:15.179" v="0" actId="6549"/>
        <pc:sldMkLst>
          <pc:docMk/>
          <pc:sldMk cId="3577978547" sldId="288"/>
        </pc:sldMkLst>
      </pc:sldChg>
      <pc:sldChg chg="modNotesTx">
        <pc:chgData name="Thaxton, Keena T" userId="d9323203-f7a8-4c60-a76e-e678f0334d99" providerId="ADAL" clId="{F6C23326-FFA0-4282-A767-599E7A77712F}" dt="2024-04-29T16:28:37.827" v="5" actId="20577"/>
        <pc:sldMkLst>
          <pc:docMk/>
          <pc:sldMk cId="1094147990" sldId="289"/>
        </pc:sldMkLst>
      </pc:sldChg>
      <pc:sldChg chg="modNotesTx">
        <pc:chgData name="Thaxton, Keena T" userId="d9323203-f7a8-4c60-a76e-e678f0334d99" providerId="ADAL" clId="{F6C23326-FFA0-4282-A767-599E7A77712F}" dt="2024-04-29T16:28:18.843" v="1" actId="20577"/>
        <pc:sldMkLst>
          <pc:docMk/>
          <pc:sldMk cId="3117239533" sldId="290"/>
        </pc:sldMkLst>
      </pc:sldChg>
      <pc:sldChg chg="modNotesTx">
        <pc:chgData name="Thaxton, Keena T" userId="d9323203-f7a8-4c60-a76e-e678f0334d99" providerId="ADAL" clId="{F6C23326-FFA0-4282-A767-599E7A77712F}" dt="2024-04-29T16:28:54.638" v="8" actId="20577"/>
        <pc:sldMkLst>
          <pc:docMk/>
          <pc:sldMk cId="2520609571" sldId="295"/>
        </pc:sldMkLst>
      </pc:sldChg>
      <pc:sldChg chg="modNotesTx">
        <pc:chgData name="Thaxton, Keena T" userId="d9323203-f7a8-4c60-a76e-e678f0334d99" providerId="ADAL" clId="{F6C23326-FFA0-4282-A767-599E7A77712F}" dt="2024-04-29T16:28:50.563" v="7" actId="6549"/>
        <pc:sldMkLst>
          <pc:docMk/>
          <pc:sldMk cId="2468600667" sldId="296"/>
        </pc:sldMkLst>
      </pc:sldChg>
      <pc:sldChg chg="modNotesTx">
        <pc:chgData name="Thaxton, Keena T" userId="d9323203-f7a8-4c60-a76e-e678f0334d99" providerId="ADAL" clId="{F6C23326-FFA0-4282-A767-599E7A77712F}" dt="2024-04-29T16:28:29.749" v="3" actId="6549"/>
        <pc:sldMkLst>
          <pc:docMk/>
          <pc:sldMk cId="3021586778"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4/29/2024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dirty="0"/>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CA2D21D1-52E2-420B-B491-CFF6D7BB79FB}" type="slidenum">
              <a:rPr lang="en-US" smtClean="0"/>
              <a:pPr/>
              <a:t>1</a:t>
            </a:fld>
            <a:endParaRPr lang="en-US" dirty="0"/>
          </a:p>
        </p:txBody>
      </p:sp>
    </p:spTree>
    <p:extLst>
      <p:ext uri="{BB962C8B-B14F-4D97-AF65-F5344CB8AC3E}">
        <p14:creationId xmlns:p14="http://schemas.microsoft.com/office/powerpoint/2010/main" val="82243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a:t>
            </a:fld>
            <a:endParaRPr lang="en-US" dirty="0"/>
          </a:p>
        </p:txBody>
      </p:sp>
    </p:spTree>
    <p:extLst>
      <p:ext uri="{BB962C8B-B14F-4D97-AF65-F5344CB8AC3E}">
        <p14:creationId xmlns:p14="http://schemas.microsoft.com/office/powerpoint/2010/main" val="282219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3</a:t>
            </a:fld>
            <a:endParaRPr lang="en-US" dirty="0"/>
          </a:p>
        </p:txBody>
      </p:sp>
    </p:spTree>
    <p:extLst>
      <p:ext uri="{BB962C8B-B14F-4D97-AF65-F5344CB8AC3E}">
        <p14:creationId xmlns:p14="http://schemas.microsoft.com/office/powerpoint/2010/main" val="220433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b="1"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CA2D21D1-52E2-420B-B491-CFF6D7BB79FB}" type="slidenum">
              <a:rPr lang="en-US" smtClean="0"/>
              <a:pPr/>
              <a:t>4</a:t>
            </a:fld>
            <a:endParaRPr lang="en-US" dirty="0"/>
          </a:p>
        </p:txBody>
      </p:sp>
    </p:spTree>
    <p:extLst>
      <p:ext uri="{BB962C8B-B14F-4D97-AF65-F5344CB8AC3E}">
        <p14:creationId xmlns:p14="http://schemas.microsoft.com/office/powerpoint/2010/main" val="418264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1" dirty="0"/>
          </a:p>
          <a:p>
            <a:endParaRPr lang="en-US" dirty="0"/>
          </a:p>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5</a:t>
            </a:fld>
            <a:endParaRPr lang="en-US" dirty="0"/>
          </a:p>
        </p:txBody>
      </p:sp>
    </p:spTree>
    <p:extLst>
      <p:ext uri="{BB962C8B-B14F-4D97-AF65-F5344CB8AC3E}">
        <p14:creationId xmlns:p14="http://schemas.microsoft.com/office/powerpoint/2010/main" val="2425677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6</a:t>
            </a:fld>
            <a:endParaRPr lang="en-US" dirty="0"/>
          </a:p>
        </p:txBody>
      </p:sp>
    </p:spTree>
    <p:extLst>
      <p:ext uri="{BB962C8B-B14F-4D97-AF65-F5344CB8AC3E}">
        <p14:creationId xmlns:p14="http://schemas.microsoft.com/office/powerpoint/2010/main" val="2382292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7</a:t>
            </a:fld>
            <a:endParaRPr lang="en-US" dirty="0"/>
          </a:p>
        </p:txBody>
      </p:sp>
    </p:spTree>
    <p:extLst>
      <p:ext uri="{BB962C8B-B14F-4D97-AF65-F5344CB8AC3E}">
        <p14:creationId xmlns:p14="http://schemas.microsoft.com/office/powerpoint/2010/main" val="257993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8</a:t>
            </a:fld>
            <a:endParaRPr lang="en-US" dirty="0"/>
          </a:p>
        </p:txBody>
      </p:sp>
    </p:spTree>
    <p:extLst>
      <p:ext uri="{BB962C8B-B14F-4D97-AF65-F5344CB8AC3E}">
        <p14:creationId xmlns:p14="http://schemas.microsoft.com/office/powerpoint/2010/main" val="291071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9</a:t>
            </a:fld>
            <a:endParaRPr lang="en-US" dirty="0"/>
          </a:p>
        </p:txBody>
      </p:sp>
    </p:spTree>
    <p:extLst>
      <p:ext uri="{BB962C8B-B14F-4D97-AF65-F5344CB8AC3E}">
        <p14:creationId xmlns:p14="http://schemas.microsoft.com/office/powerpoint/2010/main" val="1125049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4B6CC0A9-921C-3983-F40F-F3239C60E0CB}"/>
              </a:ext>
            </a:extLst>
          </p:cNvPr>
          <p:cNvSpPr/>
          <p:nvPr userDrawn="1"/>
        </p:nvSpPr>
        <p:spPr>
          <a:xfrm>
            <a:off x="0" y="1"/>
            <a:ext cx="1618422" cy="1496933"/>
          </a:xfrm>
          <a:custGeom>
            <a:avLst/>
            <a:gdLst>
              <a:gd name="connsiteX0" fmla="*/ 0 w 1618422"/>
              <a:gd name="connsiteY0" fmla="*/ 0 h 1496933"/>
              <a:gd name="connsiteX1" fmla="*/ 1492384 w 1618422"/>
              <a:gd name="connsiteY1" fmla="*/ 0 h 1496933"/>
              <a:gd name="connsiteX2" fmla="*/ 1496644 w 1618422"/>
              <a:gd name="connsiteY2" fmla="*/ 7012 h 1496933"/>
              <a:gd name="connsiteX3" fmla="*/ 1618422 w 1618422"/>
              <a:gd name="connsiteY3" fmla="*/ 487952 h 1496933"/>
              <a:gd name="connsiteX4" fmla="*/ 609441 w 1618422"/>
              <a:gd name="connsiteY4" fmla="*/ 1496933 h 1496933"/>
              <a:gd name="connsiteX5" fmla="*/ 45310 w 1618422"/>
              <a:gd name="connsiteY5" fmla="*/ 1324615 h 1496933"/>
              <a:gd name="connsiteX6" fmla="*/ 0 w 1618422"/>
              <a:gd name="connsiteY6" fmla="*/ 1287231 h 149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8422" h="1496933">
                <a:moveTo>
                  <a:pt x="0" y="0"/>
                </a:moveTo>
                <a:lnTo>
                  <a:pt x="1492384" y="0"/>
                </a:lnTo>
                <a:lnTo>
                  <a:pt x="1496644" y="7012"/>
                </a:lnTo>
                <a:cubicBezTo>
                  <a:pt x="1574307" y="149978"/>
                  <a:pt x="1618422" y="313813"/>
                  <a:pt x="1618422" y="487952"/>
                </a:cubicBezTo>
                <a:cubicBezTo>
                  <a:pt x="1618422" y="1045197"/>
                  <a:pt x="1166686" y="1496933"/>
                  <a:pt x="609441" y="1496933"/>
                </a:cubicBezTo>
                <a:cubicBezTo>
                  <a:pt x="400474" y="1496933"/>
                  <a:pt x="206344" y="1433408"/>
                  <a:pt x="45310" y="1324615"/>
                </a:cubicBezTo>
                <a:lnTo>
                  <a:pt x="0" y="1287231"/>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Date Placeholder 3"/>
          <p:cNvSpPr>
            <a:spLocks noGrp="1"/>
          </p:cNvSpPr>
          <p:nvPr>
            <p:ph type="dt" sz="half" idx="10"/>
          </p:nvPr>
        </p:nvSpPr>
        <p:spPr/>
        <p:txBody>
          <a:bodyPr/>
          <a:lstStyle/>
          <a:p>
            <a:fld id="{9578D6DB-6798-42D2-B9AD-FC6F1C72FC30}"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dirty="0"/>
          </a:p>
        </p:txBody>
      </p:sp>
      <p:sp>
        <p:nvSpPr>
          <p:cNvPr id="9" name="Graphic 7">
            <a:extLst>
              <a:ext uri="{FF2B5EF4-FFF2-40B4-BE49-F238E27FC236}">
                <a16:creationId xmlns:a16="http://schemas.microsoft.com/office/drawing/2014/main" id="{2E3097EF-C4B3-AEAB-F628-7D9DA2ED7276}"/>
              </a:ext>
            </a:extLst>
          </p:cNvPr>
          <p:cNvSpPr/>
          <p:nvPr/>
        </p:nvSpPr>
        <p:spPr>
          <a:xfrm>
            <a:off x="581312" y="554441"/>
            <a:ext cx="6325920" cy="5749117"/>
          </a:xfrm>
          <a:custGeom>
            <a:avLst/>
            <a:gdLst>
              <a:gd name="connsiteX0" fmla="*/ 0 w 6325920"/>
              <a:gd name="connsiteY0" fmla="*/ 446941 h 5749117"/>
              <a:gd name="connsiteX1" fmla="*/ 0 w 6325920"/>
              <a:gd name="connsiteY1" fmla="*/ 5302033 h 5749117"/>
              <a:gd name="connsiteX2" fmla="*/ 447085 w 6325920"/>
              <a:gd name="connsiteY2" fmla="*/ 5749118 h 5749117"/>
              <a:gd name="connsiteX3" fmla="*/ 3828902 w 6325920"/>
              <a:gd name="connsiteY3" fmla="*/ 5749118 h 5749117"/>
              <a:gd name="connsiteX4" fmla="*/ 4105484 w 6325920"/>
              <a:gd name="connsiteY4" fmla="*/ 5653273 h 5749117"/>
              <a:gd name="connsiteX5" fmla="*/ 6155415 w 6325920"/>
              <a:gd name="connsiteY5" fmla="*/ 4039185 h 5749117"/>
              <a:gd name="connsiteX6" fmla="*/ 6325918 w 6325920"/>
              <a:gd name="connsiteY6" fmla="*/ 3686648 h 5749117"/>
              <a:gd name="connsiteX7" fmla="*/ 6316550 w 6325920"/>
              <a:gd name="connsiteY7" fmla="*/ 445788 h 5749117"/>
              <a:gd name="connsiteX8" fmla="*/ 5869465 w 6325920"/>
              <a:gd name="connsiteY8" fmla="*/ 0 h 5749117"/>
              <a:gd name="connsiteX9" fmla="*/ 447085 w 6325920"/>
              <a:gd name="connsiteY9" fmla="*/ 0 h 5749117"/>
              <a:gd name="connsiteX10" fmla="*/ 0 w 6325920"/>
              <a:gd name="connsiteY10" fmla="*/ 446941 h 574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5920" h="5749117">
                <a:moveTo>
                  <a:pt x="0" y="446941"/>
                </a:moveTo>
                <a:lnTo>
                  <a:pt x="0" y="5302033"/>
                </a:lnTo>
                <a:cubicBezTo>
                  <a:pt x="0" y="5548924"/>
                  <a:pt x="200194" y="5749118"/>
                  <a:pt x="447085" y="5749118"/>
                </a:cubicBezTo>
                <a:lnTo>
                  <a:pt x="3828902" y="5749118"/>
                </a:lnTo>
                <a:cubicBezTo>
                  <a:pt x="3929215" y="5749118"/>
                  <a:pt x="4026646" y="5715392"/>
                  <a:pt x="4105484" y="5653273"/>
                </a:cubicBezTo>
                <a:lnTo>
                  <a:pt x="6155415" y="4039185"/>
                </a:lnTo>
                <a:cubicBezTo>
                  <a:pt x="6263367" y="3954149"/>
                  <a:pt x="6326351" y="3824146"/>
                  <a:pt x="6325918" y="3686648"/>
                </a:cubicBezTo>
                <a:lnTo>
                  <a:pt x="6316550" y="445788"/>
                </a:lnTo>
                <a:cubicBezTo>
                  <a:pt x="6315829" y="199473"/>
                  <a:pt x="6115924" y="0"/>
                  <a:pt x="5869465" y="0"/>
                </a:cubicBezTo>
                <a:lnTo>
                  <a:pt x="447085" y="0"/>
                </a:lnTo>
                <a:cubicBezTo>
                  <a:pt x="200194" y="-144"/>
                  <a:pt x="0" y="200050"/>
                  <a:pt x="0" y="446941"/>
                </a:cubicBezTo>
                <a:close/>
              </a:path>
            </a:pathLst>
          </a:custGeom>
          <a:gradFill>
            <a:gsLst>
              <a:gs pos="0">
                <a:schemeClr val="accent4"/>
              </a:gs>
              <a:gs pos="100000">
                <a:schemeClr val="accent2"/>
              </a:gs>
            </a:gsLst>
            <a:lin ang="16200000" scaled="1"/>
          </a:gradFill>
          <a:ln w="0" cap="flat">
            <a:noFill/>
            <a:prstDash val="solid"/>
            <a:miter/>
          </a:ln>
        </p:spPr>
        <p:txBody>
          <a:bodyPr rtlCol="0" anchor="ctr"/>
          <a:lstStyle/>
          <a:p>
            <a:pPr lvl="0"/>
            <a:endParaRPr lang="en-US" dirty="0"/>
          </a:p>
        </p:txBody>
      </p:sp>
      <p:sp>
        <p:nvSpPr>
          <p:cNvPr id="2" name="Title 1"/>
          <p:cNvSpPr>
            <a:spLocks noGrp="1"/>
          </p:cNvSpPr>
          <p:nvPr>
            <p:ph type="ctrTitle"/>
          </p:nvPr>
        </p:nvSpPr>
        <p:spPr>
          <a:xfrm>
            <a:off x="914162" y="1906244"/>
            <a:ext cx="5540289" cy="1878476"/>
          </a:xfrm>
        </p:spPr>
        <p:txBody>
          <a:bodyPr/>
          <a:lstStyle>
            <a:lvl1pPr algn="l">
              <a:lnSpc>
                <a:spcPct val="80000"/>
              </a:lnSpc>
              <a:defRPr lang="en-US" sz="4000" kern="1200" smtClean="0">
                <a:solidFill>
                  <a:schemeClr val="accent3">
                    <a:lumMod val="50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908631" y="4132435"/>
            <a:ext cx="4532178" cy="980464"/>
          </a:xfrm>
        </p:spPr>
        <p:txBody>
          <a:bodyPr>
            <a:normAutofit/>
          </a:bodyPr>
          <a:lstStyle>
            <a:lvl1pPr marL="0" indent="0" algn="l">
              <a:buNone/>
              <a:defRPr lang="en-US" sz="2000" kern="1200" smtClean="0">
                <a:solidFill>
                  <a:schemeClr val="accent3">
                    <a:lumMod val="50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 subtitle style</a:t>
            </a:r>
          </a:p>
        </p:txBody>
      </p:sp>
      <p:sp>
        <p:nvSpPr>
          <p:cNvPr id="11" name="Oval 10">
            <a:extLst>
              <a:ext uri="{FF2B5EF4-FFF2-40B4-BE49-F238E27FC236}">
                <a16:creationId xmlns:a16="http://schemas.microsoft.com/office/drawing/2014/main" id="{EDF9828F-620C-9CDF-2AAC-C9EB3FAF8169}"/>
              </a:ext>
            </a:extLst>
          </p:cNvPr>
          <p:cNvSpPr/>
          <p:nvPr userDrawn="1"/>
        </p:nvSpPr>
        <p:spPr>
          <a:xfrm>
            <a:off x="6094412" y="3974006"/>
            <a:ext cx="1297322" cy="1297322"/>
          </a:xfrm>
          <a:prstGeom prst="ellipse">
            <a:avLst/>
          </a:prstGeom>
          <a:gradFill flip="none" rotWithShape="1">
            <a:gsLst>
              <a:gs pos="0">
                <a:schemeClr val="accent1">
                  <a:lumMod val="5000"/>
                  <a:lumOff val="95000"/>
                  <a:alpha val="0"/>
                </a:schemeClr>
              </a:gs>
              <a:gs pos="100000">
                <a:schemeClr val="accent2"/>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29">
            <a:extLst>
              <a:ext uri="{FF2B5EF4-FFF2-40B4-BE49-F238E27FC236}">
                <a16:creationId xmlns:a16="http://schemas.microsoft.com/office/drawing/2014/main" id="{1F8C4A9C-3F7F-07B8-0B79-25101A345FBC}"/>
              </a:ext>
            </a:extLst>
          </p:cNvPr>
          <p:cNvSpPr>
            <a:spLocks noGrp="1"/>
          </p:cNvSpPr>
          <p:nvPr>
            <p:ph type="pic" sz="quarter" idx="13"/>
          </p:nvPr>
        </p:nvSpPr>
        <p:spPr>
          <a:xfrm>
            <a:off x="7269163" y="2"/>
            <a:ext cx="4919662" cy="6857999"/>
          </a:xfrm>
          <a:custGeom>
            <a:avLst/>
            <a:gdLst>
              <a:gd name="connsiteX0" fmla="*/ 310393 w 4919662"/>
              <a:gd name="connsiteY0" fmla="*/ 0 h 6857999"/>
              <a:gd name="connsiteX1" fmla="*/ 4919662 w 4919662"/>
              <a:gd name="connsiteY1" fmla="*/ 0 h 6857999"/>
              <a:gd name="connsiteX2" fmla="*/ 4919662 w 4919662"/>
              <a:gd name="connsiteY2" fmla="*/ 6857999 h 6857999"/>
              <a:gd name="connsiteX3" fmla="*/ 1585549 w 4919662"/>
              <a:gd name="connsiteY3" fmla="*/ 6857999 h 6857999"/>
              <a:gd name="connsiteX4" fmla="*/ 1527821 w 4919662"/>
              <a:gd name="connsiteY4" fmla="*/ 6852180 h 6857999"/>
              <a:gd name="connsiteX5" fmla="*/ 1065816 w 4919662"/>
              <a:gd name="connsiteY5" fmla="*/ 6285321 h 6857999"/>
              <a:gd name="connsiteX6" fmla="*/ 1065816 w 4919662"/>
              <a:gd name="connsiteY6" fmla="*/ 5482163 h 6857999"/>
              <a:gd name="connsiteX7" fmla="*/ 983792 w 4919662"/>
              <a:gd name="connsiteY7" fmla="*/ 5185191 h 6857999"/>
              <a:gd name="connsiteX8" fmla="*/ 81292 w 4919662"/>
              <a:gd name="connsiteY8" fmla="*/ 3675994 h 6857999"/>
              <a:gd name="connsiteX9" fmla="*/ 4532 w 4919662"/>
              <a:gd name="connsiteY9" fmla="*/ 3456935 h 6857999"/>
              <a:gd name="connsiteX10" fmla="*/ 0 w 4919662"/>
              <a:gd name="connsiteY10" fmla="*/ 3389856 h 6857999"/>
              <a:gd name="connsiteX11" fmla="*/ 0 w 4919662"/>
              <a:gd name="connsiteY11" fmla="*/ 498625 h 6857999"/>
              <a:gd name="connsiteX12" fmla="*/ 3872 w 4919662"/>
              <a:gd name="connsiteY12" fmla="*/ 436957 h 6857999"/>
              <a:gd name="connsiteX13" fmla="*/ 252217 w 4919662"/>
              <a:gd name="connsiteY13" fmla="*/ 3195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662" h="6857999">
                <a:moveTo>
                  <a:pt x="310393" y="0"/>
                </a:moveTo>
                <a:lnTo>
                  <a:pt x="4919662" y="0"/>
                </a:lnTo>
                <a:lnTo>
                  <a:pt x="4919662" y="6857999"/>
                </a:lnTo>
                <a:lnTo>
                  <a:pt x="1585549" y="6857999"/>
                </a:lnTo>
                <a:lnTo>
                  <a:pt x="1527821" y="6852180"/>
                </a:lnTo>
                <a:cubicBezTo>
                  <a:pt x="1264159" y="6798225"/>
                  <a:pt x="1065816" y="6564932"/>
                  <a:pt x="1065816" y="6285321"/>
                </a:cubicBezTo>
                <a:lnTo>
                  <a:pt x="1065816" y="5482163"/>
                </a:lnTo>
                <a:cubicBezTo>
                  <a:pt x="1065816" y="5377555"/>
                  <a:pt x="1037499" y="5274938"/>
                  <a:pt x="983792" y="5185191"/>
                </a:cubicBezTo>
                <a:lnTo>
                  <a:pt x="81292" y="3675994"/>
                </a:lnTo>
                <a:cubicBezTo>
                  <a:pt x="41012" y="3608684"/>
                  <a:pt x="15014" y="3534134"/>
                  <a:pt x="4532" y="3456935"/>
                </a:cubicBezTo>
                <a:lnTo>
                  <a:pt x="0" y="3389856"/>
                </a:lnTo>
                <a:lnTo>
                  <a:pt x="0" y="498625"/>
                </a:lnTo>
                <a:lnTo>
                  <a:pt x="3872" y="436957"/>
                </a:lnTo>
                <a:cubicBezTo>
                  <a:pt x="25137" y="268842"/>
                  <a:pt x="118553" y="123129"/>
                  <a:pt x="252217" y="31950"/>
                </a:cubicBezTo>
                <a:close/>
              </a:path>
            </a:pathLst>
          </a:custGeom>
        </p:spPr>
        <p:txBody>
          <a:bodyPr wrap="square">
            <a:noAutofit/>
          </a:bodyPr>
          <a:lstStyle/>
          <a:p>
            <a:endParaRPr lang="en-US" dirty="0"/>
          </a:p>
        </p:txBody>
      </p:sp>
      <p:sp>
        <p:nvSpPr>
          <p:cNvPr id="12" name="Block Arc 11">
            <a:extLst>
              <a:ext uri="{FF2B5EF4-FFF2-40B4-BE49-F238E27FC236}">
                <a16:creationId xmlns:a16="http://schemas.microsoft.com/office/drawing/2014/main" id="{79D66DED-304B-C0B9-5A56-7D7C658204F1}"/>
              </a:ext>
            </a:extLst>
          </p:cNvPr>
          <p:cNvSpPr/>
          <p:nvPr userDrawn="1"/>
        </p:nvSpPr>
        <p:spPr>
          <a:xfrm>
            <a:off x="4078188" y="5271328"/>
            <a:ext cx="3168352" cy="3168352"/>
          </a:xfrm>
          <a:prstGeom prst="blockArc">
            <a:avLst/>
          </a:prstGeom>
          <a:solidFill>
            <a:schemeClr val="accent4">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415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81097" y="476672"/>
            <a:ext cx="6374921" cy="886544"/>
          </a:xfrm>
        </p:spPr>
        <p:txBody>
          <a:bodyPr/>
          <a:lstStyle>
            <a:lvl1pPr>
              <a:defRPr>
                <a:solidFill>
                  <a:schemeClr val="accent3">
                    <a:lumMod val="50000"/>
                  </a:schemeClr>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dirty="0"/>
          </a:p>
        </p:txBody>
      </p:sp>
      <p:sp>
        <p:nvSpPr>
          <p:cNvPr id="7" name="Picture Placeholder 6">
            <a:extLst>
              <a:ext uri="{FF2B5EF4-FFF2-40B4-BE49-F238E27FC236}">
                <a16:creationId xmlns:a16="http://schemas.microsoft.com/office/drawing/2014/main" id="{9209F533-BD9A-4A63-BC34-AC62F09DA119}"/>
              </a:ext>
            </a:extLst>
          </p:cNvPr>
          <p:cNvSpPr>
            <a:spLocks noGrp="1"/>
          </p:cNvSpPr>
          <p:nvPr>
            <p:ph type="pic" sz="quarter" idx="13"/>
          </p:nvPr>
        </p:nvSpPr>
        <p:spPr>
          <a:xfrm flipH="1">
            <a:off x="-21369" y="2"/>
            <a:ext cx="4919662" cy="6857999"/>
          </a:xfrm>
          <a:custGeom>
            <a:avLst/>
            <a:gdLst>
              <a:gd name="connsiteX0" fmla="*/ 310393 w 4919662"/>
              <a:gd name="connsiteY0" fmla="*/ 0 h 6857999"/>
              <a:gd name="connsiteX1" fmla="*/ 4919662 w 4919662"/>
              <a:gd name="connsiteY1" fmla="*/ 0 h 6857999"/>
              <a:gd name="connsiteX2" fmla="*/ 4919662 w 4919662"/>
              <a:gd name="connsiteY2" fmla="*/ 6857999 h 6857999"/>
              <a:gd name="connsiteX3" fmla="*/ 1585549 w 4919662"/>
              <a:gd name="connsiteY3" fmla="*/ 6857999 h 6857999"/>
              <a:gd name="connsiteX4" fmla="*/ 1527821 w 4919662"/>
              <a:gd name="connsiteY4" fmla="*/ 6852180 h 6857999"/>
              <a:gd name="connsiteX5" fmla="*/ 1065816 w 4919662"/>
              <a:gd name="connsiteY5" fmla="*/ 6285321 h 6857999"/>
              <a:gd name="connsiteX6" fmla="*/ 1065816 w 4919662"/>
              <a:gd name="connsiteY6" fmla="*/ 5482163 h 6857999"/>
              <a:gd name="connsiteX7" fmla="*/ 983792 w 4919662"/>
              <a:gd name="connsiteY7" fmla="*/ 5185191 h 6857999"/>
              <a:gd name="connsiteX8" fmla="*/ 81292 w 4919662"/>
              <a:gd name="connsiteY8" fmla="*/ 3675994 h 6857999"/>
              <a:gd name="connsiteX9" fmla="*/ 4532 w 4919662"/>
              <a:gd name="connsiteY9" fmla="*/ 3456935 h 6857999"/>
              <a:gd name="connsiteX10" fmla="*/ 0 w 4919662"/>
              <a:gd name="connsiteY10" fmla="*/ 3389856 h 6857999"/>
              <a:gd name="connsiteX11" fmla="*/ 0 w 4919662"/>
              <a:gd name="connsiteY11" fmla="*/ 498625 h 6857999"/>
              <a:gd name="connsiteX12" fmla="*/ 3872 w 4919662"/>
              <a:gd name="connsiteY12" fmla="*/ 436957 h 6857999"/>
              <a:gd name="connsiteX13" fmla="*/ 252217 w 4919662"/>
              <a:gd name="connsiteY13" fmla="*/ 3195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9662" h="6857999">
                <a:moveTo>
                  <a:pt x="310393" y="0"/>
                </a:moveTo>
                <a:lnTo>
                  <a:pt x="4919662" y="0"/>
                </a:lnTo>
                <a:lnTo>
                  <a:pt x="4919662" y="6857999"/>
                </a:lnTo>
                <a:lnTo>
                  <a:pt x="1585549" y="6857999"/>
                </a:lnTo>
                <a:lnTo>
                  <a:pt x="1527821" y="6852180"/>
                </a:lnTo>
                <a:cubicBezTo>
                  <a:pt x="1264159" y="6798225"/>
                  <a:pt x="1065816" y="6564932"/>
                  <a:pt x="1065816" y="6285321"/>
                </a:cubicBezTo>
                <a:lnTo>
                  <a:pt x="1065816" y="5482163"/>
                </a:lnTo>
                <a:cubicBezTo>
                  <a:pt x="1065816" y="5377555"/>
                  <a:pt x="1037499" y="5274938"/>
                  <a:pt x="983792" y="5185191"/>
                </a:cubicBezTo>
                <a:lnTo>
                  <a:pt x="81292" y="3675994"/>
                </a:lnTo>
                <a:cubicBezTo>
                  <a:pt x="41012" y="3608684"/>
                  <a:pt x="15014" y="3534134"/>
                  <a:pt x="4532" y="3456935"/>
                </a:cubicBezTo>
                <a:lnTo>
                  <a:pt x="0" y="3389856"/>
                </a:lnTo>
                <a:lnTo>
                  <a:pt x="0" y="498625"/>
                </a:lnTo>
                <a:lnTo>
                  <a:pt x="3872" y="436957"/>
                </a:lnTo>
                <a:cubicBezTo>
                  <a:pt x="25137" y="268842"/>
                  <a:pt x="118553" y="123129"/>
                  <a:pt x="252217" y="31950"/>
                </a:cubicBezTo>
                <a:close/>
              </a:path>
            </a:pathLst>
          </a:custGeom>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395771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404664"/>
            <a:ext cx="5196939" cy="1296145"/>
          </a:xfrm>
        </p:spPr>
        <p:txBody>
          <a:bodyPr>
            <a:noAutofit/>
          </a:bodyPr>
          <a:lstStyle>
            <a:lvl1pPr>
              <a:lnSpc>
                <a:spcPct val="90000"/>
              </a:lnSpc>
              <a:defRPr sz="3600">
                <a:solidFill>
                  <a:schemeClr val="accent3">
                    <a:lumMod val="50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4/29/2024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
        <p:nvSpPr>
          <p:cNvPr id="17" name="Text Placeholder 16">
            <a:extLst>
              <a:ext uri="{FF2B5EF4-FFF2-40B4-BE49-F238E27FC236}">
                <a16:creationId xmlns:a16="http://schemas.microsoft.com/office/drawing/2014/main" id="{AD29DD13-E7CE-CD40-CC13-3D082FB689DB}"/>
              </a:ext>
            </a:extLst>
          </p:cNvPr>
          <p:cNvSpPr>
            <a:spLocks noGrp="1"/>
          </p:cNvSpPr>
          <p:nvPr>
            <p:ph type="body" sz="quarter" idx="13" hasCustomPrompt="1"/>
          </p:nvPr>
        </p:nvSpPr>
        <p:spPr>
          <a:xfrm>
            <a:off x="5965980" y="404659"/>
            <a:ext cx="3859794" cy="1296145"/>
          </a:xfrm>
        </p:spPr>
        <p:txBody>
          <a:bodyPr anchor="ctr">
            <a:noAutofit/>
          </a:bodyPr>
          <a:lstStyle>
            <a:lvl1pPr marL="0" indent="0">
              <a:buNone/>
              <a:defRPr sz="1800"/>
            </a:lvl1pPr>
            <a:lvl2pPr marL="609494" indent="0">
              <a:buNone/>
              <a:defRPr sz="1800"/>
            </a:lvl2pPr>
            <a:lvl3pPr marL="1218986" indent="0">
              <a:buNone/>
              <a:defRPr sz="1800"/>
            </a:lvl3pPr>
            <a:lvl4pPr marL="1828480" indent="0">
              <a:buNone/>
              <a:defRPr sz="1800"/>
            </a:lvl4pPr>
            <a:lvl5pPr marL="2437973" indent="0">
              <a:buNone/>
              <a:defRPr sz="1800"/>
            </a:lvl5pPr>
          </a:lstStyle>
          <a:p>
            <a:pPr lvl="0"/>
            <a:r>
              <a:rPr lang="en-US" dirty="0"/>
              <a:t>Insert your desired text here. This is a sample text.</a:t>
            </a:r>
          </a:p>
        </p:txBody>
      </p:sp>
    </p:spTree>
    <p:extLst>
      <p:ext uri="{BB962C8B-B14F-4D97-AF65-F5344CB8AC3E}">
        <p14:creationId xmlns:p14="http://schemas.microsoft.com/office/powerpoint/2010/main" val="144223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404664"/>
            <a:ext cx="5628987" cy="1296145"/>
          </a:xfrm>
        </p:spPr>
        <p:txBody>
          <a:bodyPr>
            <a:noAutofit/>
          </a:bodyPr>
          <a:lstStyle>
            <a:lvl1pPr>
              <a:lnSpc>
                <a:spcPct val="90000"/>
              </a:lnSpc>
              <a:defRPr sz="3600">
                <a:solidFill>
                  <a:schemeClr val="accent3">
                    <a:lumMod val="50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4/29/2024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
        <p:nvSpPr>
          <p:cNvPr id="17" name="Text Placeholder 16">
            <a:extLst>
              <a:ext uri="{FF2B5EF4-FFF2-40B4-BE49-F238E27FC236}">
                <a16:creationId xmlns:a16="http://schemas.microsoft.com/office/drawing/2014/main" id="{AD29DD13-E7CE-CD40-CC13-3D082FB689DB}"/>
              </a:ext>
            </a:extLst>
          </p:cNvPr>
          <p:cNvSpPr>
            <a:spLocks noGrp="1"/>
          </p:cNvSpPr>
          <p:nvPr>
            <p:ph type="body" sz="quarter" idx="13" hasCustomPrompt="1"/>
          </p:nvPr>
        </p:nvSpPr>
        <p:spPr>
          <a:xfrm>
            <a:off x="6382446" y="404659"/>
            <a:ext cx="3312366" cy="1296145"/>
          </a:xfrm>
        </p:spPr>
        <p:txBody>
          <a:bodyPr anchor="ctr">
            <a:noAutofit/>
          </a:bodyPr>
          <a:lstStyle>
            <a:lvl1pPr marL="0" indent="0">
              <a:buNone/>
              <a:defRPr sz="1800"/>
            </a:lvl1pPr>
            <a:lvl2pPr marL="609494" indent="0">
              <a:buNone/>
              <a:defRPr sz="1800"/>
            </a:lvl2pPr>
            <a:lvl3pPr marL="1218986" indent="0">
              <a:buNone/>
              <a:defRPr sz="1800"/>
            </a:lvl3pPr>
            <a:lvl4pPr marL="1828480" indent="0">
              <a:buNone/>
              <a:defRPr sz="1800"/>
            </a:lvl4pPr>
            <a:lvl5pPr marL="2437973" indent="0">
              <a:buNone/>
              <a:defRPr sz="1800"/>
            </a:lvl5pPr>
          </a:lstStyle>
          <a:p>
            <a:pPr lvl="0"/>
            <a:r>
              <a:rPr lang="en-US" dirty="0"/>
              <a:t>Insert your desired text here. This is a sample text.</a:t>
            </a:r>
          </a:p>
        </p:txBody>
      </p:sp>
    </p:spTree>
    <p:extLst>
      <p:ext uri="{BB962C8B-B14F-4D97-AF65-F5344CB8AC3E}">
        <p14:creationId xmlns:p14="http://schemas.microsoft.com/office/powerpoint/2010/main" val="1914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2A66B8E-768B-2D6E-33BF-EFEB7D5BD65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900" r="6536" b="10853"/>
          <a:stretch/>
        </p:blipFill>
        <p:spPr>
          <a:xfrm>
            <a:off x="0" y="2492896"/>
            <a:ext cx="12188825" cy="4365104"/>
          </a:xfrm>
          <a:prstGeom prst="rect">
            <a:avLst/>
          </a:prstGeom>
        </p:spPr>
      </p:pic>
      <p:sp>
        <p:nvSpPr>
          <p:cNvPr id="2" name="Title 1"/>
          <p:cNvSpPr>
            <a:spLocks noGrp="1"/>
          </p:cNvSpPr>
          <p:nvPr>
            <p:ph type="title"/>
          </p:nvPr>
        </p:nvSpPr>
        <p:spPr>
          <a:xfrm>
            <a:off x="609441" y="404664"/>
            <a:ext cx="4044811" cy="1296145"/>
          </a:xfrm>
        </p:spPr>
        <p:txBody>
          <a:bodyPr>
            <a:noAutofit/>
          </a:bodyPr>
          <a:lstStyle>
            <a:lvl1pPr>
              <a:lnSpc>
                <a:spcPct val="90000"/>
              </a:lnSpc>
              <a:defRPr sz="3600">
                <a:solidFill>
                  <a:schemeClr val="accent3">
                    <a:lumMod val="50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4/29/2024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
        <p:nvSpPr>
          <p:cNvPr id="17" name="Text Placeholder 16">
            <a:extLst>
              <a:ext uri="{FF2B5EF4-FFF2-40B4-BE49-F238E27FC236}">
                <a16:creationId xmlns:a16="http://schemas.microsoft.com/office/drawing/2014/main" id="{AD29DD13-E7CE-CD40-CC13-3D082FB689DB}"/>
              </a:ext>
            </a:extLst>
          </p:cNvPr>
          <p:cNvSpPr>
            <a:spLocks noGrp="1"/>
          </p:cNvSpPr>
          <p:nvPr>
            <p:ph type="body" sz="quarter" idx="13" hasCustomPrompt="1"/>
          </p:nvPr>
        </p:nvSpPr>
        <p:spPr>
          <a:xfrm>
            <a:off x="4510236" y="404659"/>
            <a:ext cx="3859794" cy="1296145"/>
          </a:xfrm>
        </p:spPr>
        <p:txBody>
          <a:bodyPr anchor="ctr">
            <a:noAutofit/>
          </a:bodyPr>
          <a:lstStyle>
            <a:lvl1pPr marL="0" indent="0">
              <a:buNone/>
              <a:defRPr sz="1800"/>
            </a:lvl1pPr>
            <a:lvl2pPr marL="609494" indent="0">
              <a:buNone/>
              <a:defRPr sz="1800"/>
            </a:lvl2pPr>
            <a:lvl3pPr marL="1218986" indent="0">
              <a:buNone/>
              <a:defRPr sz="1800"/>
            </a:lvl3pPr>
            <a:lvl4pPr marL="1828480" indent="0">
              <a:buNone/>
              <a:defRPr sz="1800"/>
            </a:lvl4pPr>
            <a:lvl5pPr marL="2437973" indent="0">
              <a:buNone/>
              <a:defRPr sz="1800"/>
            </a:lvl5pPr>
          </a:lstStyle>
          <a:p>
            <a:pPr lvl="0"/>
            <a:r>
              <a:rPr lang="en-US" dirty="0"/>
              <a:t>Insert your desired text here. This is a sample text.</a:t>
            </a:r>
          </a:p>
        </p:txBody>
      </p:sp>
      <p:sp>
        <p:nvSpPr>
          <p:cNvPr id="23" name="Picture Placeholder 22">
            <a:extLst>
              <a:ext uri="{FF2B5EF4-FFF2-40B4-BE49-F238E27FC236}">
                <a16:creationId xmlns:a16="http://schemas.microsoft.com/office/drawing/2014/main" id="{88BC56BB-5031-E214-25E2-92A504345277}"/>
              </a:ext>
            </a:extLst>
          </p:cNvPr>
          <p:cNvSpPr>
            <a:spLocks noGrp="1"/>
          </p:cNvSpPr>
          <p:nvPr>
            <p:ph type="pic" sz="quarter" idx="14"/>
          </p:nvPr>
        </p:nvSpPr>
        <p:spPr>
          <a:xfrm>
            <a:off x="8555039" y="1476630"/>
            <a:ext cx="3631022" cy="5371106"/>
          </a:xfrm>
          <a:custGeom>
            <a:avLst/>
            <a:gdLst>
              <a:gd name="connsiteX0" fmla="*/ 2003374 w 3631022"/>
              <a:gd name="connsiteY0" fmla="*/ 0 h 5371106"/>
              <a:gd name="connsiteX1" fmla="*/ 3631022 w 3631022"/>
              <a:gd name="connsiteY1" fmla="*/ 0 h 5371106"/>
              <a:gd name="connsiteX2" fmla="*/ 3631022 w 3631022"/>
              <a:gd name="connsiteY2" fmla="*/ 5371106 h 5371106"/>
              <a:gd name="connsiteX3" fmla="*/ 0 w 3631022"/>
              <a:gd name="connsiteY3" fmla="*/ 5371106 h 5371106"/>
              <a:gd name="connsiteX4" fmla="*/ 1163819 w 3631022"/>
              <a:gd name="connsiteY4" fmla="*/ 657542 h 5371106"/>
              <a:gd name="connsiteX5" fmla="*/ 2003374 w 3631022"/>
              <a:gd name="connsiteY5" fmla="*/ 0 h 537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1022" h="5371106">
                <a:moveTo>
                  <a:pt x="2003374" y="0"/>
                </a:moveTo>
                <a:lnTo>
                  <a:pt x="3631022" y="0"/>
                </a:lnTo>
                <a:lnTo>
                  <a:pt x="3631022" y="5371106"/>
                </a:lnTo>
                <a:lnTo>
                  <a:pt x="0" y="5371106"/>
                </a:lnTo>
                <a:lnTo>
                  <a:pt x="1163819" y="657542"/>
                </a:lnTo>
                <a:cubicBezTo>
                  <a:pt x="1259045" y="271272"/>
                  <a:pt x="1605579" y="0"/>
                  <a:pt x="2003374" y="0"/>
                </a:cubicBezTo>
                <a:close/>
              </a:path>
            </a:pathLst>
          </a:custGeom>
          <a:pattFill prst="pct5">
            <a:fgClr>
              <a:schemeClr val="accent1"/>
            </a:fgClr>
            <a:bgClr>
              <a:schemeClr val="bg1"/>
            </a:bgClr>
          </a:pattFill>
          <a:effectLst>
            <a:outerShdw blurRad="165100" dist="38100" dir="8100000" algn="tr" rotWithShape="0">
              <a:schemeClr val="accent1">
                <a:lumMod val="50000"/>
                <a:alpha val="40000"/>
              </a:schemeClr>
            </a:outerShdw>
          </a:effectLst>
        </p:spPr>
        <p:txBody>
          <a:bodyPr wrap="square">
            <a:noAutofit/>
          </a:bodyPr>
          <a:lstStyle/>
          <a:p>
            <a:pPr lvl="4"/>
            <a:endParaRPr lang="en-US" dirty="0"/>
          </a:p>
        </p:txBody>
      </p:sp>
    </p:spTree>
    <p:extLst>
      <p:ext uri="{BB962C8B-B14F-4D97-AF65-F5344CB8AC3E}">
        <p14:creationId xmlns:p14="http://schemas.microsoft.com/office/powerpoint/2010/main" val="411710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404664"/>
            <a:ext cx="4044811" cy="1296145"/>
          </a:xfrm>
        </p:spPr>
        <p:txBody>
          <a:bodyPr>
            <a:noAutofit/>
          </a:bodyPr>
          <a:lstStyle>
            <a:lvl1pPr>
              <a:lnSpc>
                <a:spcPct val="90000"/>
              </a:lnSpc>
              <a:defRPr sz="3600">
                <a:solidFill>
                  <a:schemeClr val="accent3">
                    <a:lumMod val="50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4/29/2024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
        <p:nvSpPr>
          <p:cNvPr id="17" name="Text Placeholder 16">
            <a:extLst>
              <a:ext uri="{FF2B5EF4-FFF2-40B4-BE49-F238E27FC236}">
                <a16:creationId xmlns:a16="http://schemas.microsoft.com/office/drawing/2014/main" id="{AD29DD13-E7CE-CD40-CC13-3D082FB689DB}"/>
              </a:ext>
            </a:extLst>
          </p:cNvPr>
          <p:cNvSpPr>
            <a:spLocks noGrp="1"/>
          </p:cNvSpPr>
          <p:nvPr>
            <p:ph type="body" sz="quarter" idx="13" hasCustomPrompt="1"/>
          </p:nvPr>
        </p:nvSpPr>
        <p:spPr>
          <a:xfrm>
            <a:off x="4510236" y="404659"/>
            <a:ext cx="3859794" cy="1296145"/>
          </a:xfrm>
        </p:spPr>
        <p:txBody>
          <a:bodyPr anchor="ctr">
            <a:noAutofit/>
          </a:bodyPr>
          <a:lstStyle>
            <a:lvl1pPr marL="0" indent="0">
              <a:buNone/>
              <a:defRPr sz="1800"/>
            </a:lvl1pPr>
            <a:lvl2pPr marL="609494" indent="0">
              <a:buNone/>
              <a:defRPr sz="1800"/>
            </a:lvl2pPr>
            <a:lvl3pPr marL="1218986" indent="0">
              <a:buNone/>
              <a:defRPr sz="1800"/>
            </a:lvl3pPr>
            <a:lvl4pPr marL="1828480" indent="0">
              <a:buNone/>
              <a:defRPr sz="1800"/>
            </a:lvl4pPr>
            <a:lvl5pPr marL="2437973" indent="0">
              <a:buNone/>
              <a:defRPr sz="1800"/>
            </a:lvl5pPr>
          </a:lstStyle>
          <a:p>
            <a:pPr lvl="0"/>
            <a:r>
              <a:rPr lang="en-US" dirty="0"/>
              <a:t>Insert your desired text here. This is a sample text.</a:t>
            </a:r>
          </a:p>
        </p:txBody>
      </p:sp>
    </p:spTree>
    <p:extLst>
      <p:ext uri="{BB962C8B-B14F-4D97-AF65-F5344CB8AC3E}">
        <p14:creationId xmlns:p14="http://schemas.microsoft.com/office/powerpoint/2010/main" val="223238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4252" y="1052736"/>
            <a:ext cx="5040560" cy="1296145"/>
          </a:xfrm>
        </p:spPr>
        <p:txBody>
          <a:bodyPr>
            <a:noAutofit/>
          </a:bodyPr>
          <a:lstStyle>
            <a:lvl1pPr>
              <a:lnSpc>
                <a:spcPct val="90000"/>
              </a:lnSpc>
              <a:defRPr sz="6000">
                <a:solidFill>
                  <a:schemeClr val="accent3">
                    <a:lumMod val="50000"/>
                  </a:schemeClr>
                </a:solidFill>
              </a:defRPr>
            </a:lvl1pPr>
          </a:lstStyle>
          <a:p>
            <a:r>
              <a:rPr lang="en-US" dirty="0"/>
              <a:t>THANK YOU!</a:t>
            </a:r>
          </a:p>
        </p:txBody>
      </p:sp>
      <p:sp>
        <p:nvSpPr>
          <p:cNvPr id="3" name="Date Placeholder 2"/>
          <p:cNvSpPr>
            <a:spLocks noGrp="1"/>
          </p:cNvSpPr>
          <p:nvPr>
            <p:ph type="dt" sz="half" idx="10"/>
          </p:nvPr>
        </p:nvSpPr>
        <p:spPr/>
        <p:txBody>
          <a:bodyPr/>
          <a:lstStyle/>
          <a:p>
            <a:fld id="{425404F2-BE9A-4460-8815-8F645183555F}" type="datetimeFigureOut">
              <a:rPr lang="en-US" smtClean="0"/>
              <a:pPr/>
              <a:t>4/29/2024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
        <p:nvSpPr>
          <p:cNvPr id="13" name="Picture Placeholder 12">
            <a:extLst>
              <a:ext uri="{FF2B5EF4-FFF2-40B4-BE49-F238E27FC236}">
                <a16:creationId xmlns:a16="http://schemas.microsoft.com/office/drawing/2014/main" id="{C97A6E58-5175-4006-8892-5CB78043C0A7}"/>
              </a:ext>
            </a:extLst>
          </p:cNvPr>
          <p:cNvSpPr>
            <a:spLocks noGrp="1"/>
          </p:cNvSpPr>
          <p:nvPr>
            <p:ph type="pic" sz="quarter" idx="13"/>
          </p:nvPr>
        </p:nvSpPr>
        <p:spPr>
          <a:xfrm>
            <a:off x="5417" y="0"/>
            <a:ext cx="4648835" cy="6579520"/>
          </a:xfrm>
          <a:custGeom>
            <a:avLst/>
            <a:gdLst>
              <a:gd name="connsiteX0" fmla="*/ 0 w 4648835"/>
              <a:gd name="connsiteY0" fmla="*/ 0 h 6579520"/>
              <a:gd name="connsiteX1" fmla="*/ 3094479 w 4648835"/>
              <a:gd name="connsiteY1" fmla="*/ 0 h 6579520"/>
              <a:gd name="connsiteX2" fmla="*/ 3204643 w 4648835"/>
              <a:gd name="connsiteY2" fmla="*/ 11106 h 6579520"/>
              <a:gd name="connsiteX3" fmla="*/ 3641151 w 4648835"/>
              <a:gd name="connsiteY3" fmla="*/ 546680 h 6579520"/>
              <a:gd name="connsiteX4" fmla="*/ 3641151 w 4648835"/>
              <a:gd name="connsiteY4" fmla="*/ 1305512 h 6579520"/>
              <a:gd name="connsiteX5" fmla="*/ 3718648 w 4648835"/>
              <a:gd name="connsiteY5" fmla="*/ 1586093 h 6579520"/>
              <a:gd name="connsiteX6" fmla="*/ 4571338 w 4648835"/>
              <a:gd name="connsiteY6" fmla="*/ 3011997 h 6579520"/>
              <a:gd name="connsiteX7" fmla="*/ 4648835 w 4648835"/>
              <a:gd name="connsiteY7" fmla="*/ 3292579 h 6579520"/>
              <a:gd name="connsiteX8" fmla="*/ 4648835 w 4648835"/>
              <a:gd name="connsiteY8" fmla="*/ 6002990 h 6579520"/>
              <a:gd name="connsiteX9" fmla="*/ 4106134 w 4648835"/>
              <a:gd name="connsiteY9" fmla="*/ 6549671 h 6579520"/>
              <a:gd name="connsiteX10" fmla="*/ 9065 w 4648835"/>
              <a:gd name="connsiteY10" fmla="*/ 6579520 h 6579520"/>
              <a:gd name="connsiteX11" fmla="*/ 0 w 4648835"/>
              <a:gd name="connsiteY11" fmla="*/ 6570565 h 65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8835" h="6579520">
                <a:moveTo>
                  <a:pt x="0" y="0"/>
                </a:moveTo>
                <a:lnTo>
                  <a:pt x="3094479" y="0"/>
                </a:lnTo>
                <a:lnTo>
                  <a:pt x="3204643" y="11106"/>
                </a:lnTo>
                <a:cubicBezTo>
                  <a:pt x="3453754" y="62083"/>
                  <a:pt x="3641151" y="282502"/>
                  <a:pt x="3641151" y="546680"/>
                </a:cubicBezTo>
                <a:lnTo>
                  <a:pt x="3641151" y="1305512"/>
                </a:lnTo>
                <a:cubicBezTo>
                  <a:pt x="3641151" y="1404345"/>
                  <a:pt x="3667904" y="1501300"/>
                  <a:pt x="3718648" y="1586093"/>
                </a:cubicBezTo>
                <a:lnTo>
                  <a:pt x="4571338" y="3011997"/>
                </a:lnTo>
                <a:cubicBezTo>
                  <a:pt x="4622081" y="3096791"/>
                  <a:pt x="4648835" y="3193745"/>
                  <a:pt x="4648835" y="3292579"/>
                </a:cubicBezTo>
                <a:lnTo>
                  <a:pt x="4648835" y="6002990"/>
                </a:lnTo>
                <a:cubicBezTo>
                  <a:pt x="4648835" y="6303360"/>
                  <a:pt x="4406504" y="6547460"/>
                  <a:pt x="4106134" y="6549671"/>
                </a:cubicBezTo>
                <a:lnTo>
                  <a:pt x="9065" y="6579520"/>
                </a:lnTo>
                <a:cubicBezTo>
                  <a:pt x="4090" y="6579520"/>
                  <a:pt x="0" y="6575540"/>
                  <a:pt x="0" y="6570565"/>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9170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CBFEBAD-0AB0-CC5E-5966-0C4A3D705BA1}"/>
              </a:ext>
            </a:extLst>
          </p:cNvPr>
          <p:cNvSpPr/>
          <p:nvPr/>
        </p:nvSpPr>
        <p:spPr>
          <a:xfrm>
            <a:off x="-934" y="1"/>
            <a:ext cx="4799202" cy="6150700"/>
          </a:xfrm>
          <a:custGeom>
            <a:avLst/>
            <a:gdLst>
              <a:gd name="connsiteX0" fmla="*/ 0 w 4559867"/>
              <a:gd name="connsiteY0" fmla="*/ 0 h 5843966"/>
              <a:gd name="connsiteX1" fmla="*/ 4551566 w 4559867"/>
              <a:gd name="connsiteY1" fmla="*/ 0 h 5843966"/>
              <a:gd name="connsiteX2" fmla="*/ 4559864 w 4559867"/>
              <a:gd name="connsiteY2" fmla="*/ 2870615 h 5843966"/>
              <a:gd name="connsiteX3" fmla="*/ 4314058 w 4559867"/>
              <a:gd name="connsiteY3" fmla="*/ 3378848 h 5843966"/>
              <a:gd name="connsiteX4" fmla="*/ 1358785 w 4559867"/>
              <a:gd name="connsiteY4" fmla="*/ 5705791 h 5843966"/>
              <a:gd name="connsiteX5" fmla="*/ 960053 w 4559867"/>
              <a:gd name="connsiteY5" fmla="*/ 5843966 h 5843966"/>
              <a:gd name="connsiteX6" fmla="*/ 0 w 4559867"/>
              <a:gd name="connsiteY6" fmla="*/ 5843966 h 584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867" h="5843966">
                <a:moveTo>
                  <a:pt x="0" y="0"/>
                </a:moveTo>
                <a:lnTo>
                  <a:pt x="4551566" y="0"/>
                </a:lnTo>
                <a:lnTo>
                  <a:pt x="4559864" y="2870615"/>
                </a:lnTo>
                <a:cubicBezTo>
                  <a:pt x="4560487" y="3068838"/>
                  <a:pt x="4469687" y="3256257"/>
                  <a:pt x="4314058" y="3378848"/>
                </a:cubicBezTo>
                <a:lnTo>
                  <a:pt x="1358785" y="5705791"/>
                </a:lnTo>
                <a:cubicBezTo>
                  <a:pt x="1245129" y="5795345"/>
                  <a:pt x="1104669" y="5843966"/>
                  <a:pt x="960053" y="5843966"/>
                </a:cubicBezTo>
                <a:lnTo>
                  <a:pt x="0" y="5843966"/>
                </a:lnTo>
                <a:close/>
              </a:path>
            </a:pathLst>
          </a:custGeom>
          <a:gradFill>
            <a:gsLst>
              <a:gs pos="0">
                <a:schemeClr val="accent4"/>
              </a:gs>
              <a:gs pos="100000">
                <a:schemeClr val="accent2"/>
              </a:gs>
            </a:gsLst>
            <a:lin ang="16200000" scaled="1"/>
          </a:gradFill>
          <a:ln w="0" cap="flat">
            <a:noFill/>
            <a:prstDash val="solid"/>
            <a:miter/>
          </a:ln>
        </p:spPr>
        <p:txBody>
          <a:bodyPr rtlCol="0" anchor="ctr"/>
          <a:lstStyle/>
          <a:p>
            <a:endParaRPr lang="en-US" dirty="0"/>
          </a:p>
        </p:txBody>
      </p:sp>
      <p:sp>
        <p:nvSpPr>
          <p:cNvPr id="2" name="Title 1"/>
          <p:cNvSpPr>
            <a:spLocks noGrp="1"/>
          </p:cNvSpPr>
          <p:nvPr>
            <p:ph type="title" hasCustomPrompt="1"/>
          </p:nvPr>
        </p:nvSpPr>
        <p:spPr>
          <a:xfrm>
            <a:off x="609441" y="620688"/>
            <a:ext cx="3600400" cy="1872208"/>
          </a:xfrm>
        </p:spPr>
        <p:txBody>
          <a:bodyPr>
            <a:noAutofit/>
          </a:bodyPr>
          <a:lstStyle>
            <a:lvl1pPr>
              <a:lnSpc>
                <a:spcPct val="80000"/>
              </a:lnSpc>
              <a:defRPr sz="5400">
                <a:solidFill>
                  <a:schemeClr val="bg1"/>
                </a:solidFill>
              </a:defRPr>
            </a:lvl1pPr>
          </a:lstStyle>
          <a:p>
            <a:r>
              <a:rPr lang="en-US" dirty="0"/>
              <a:t>MEET  OUR TEAM</a:t>
            </a:r>
          </a:p>
        </p:txBody>
      </p:sp>
      <p:sp>
        <p:nvSpPr>
          <p:cNvPr id="3" name="Date Placeholder 2"/>
          <p:cNvSpPr>
            <a:spLocks noGrp="1"/>
          </p:cNvSpPr>
          <p:nvPr>
            <p:ph type="dt" sz="half" idx="10"/>
          </p:nvPr>
        </p:nvSpPr>
        <p:spPr/>
        <p:txBody>
          <a:bodyPr/>
          <a:lstStyle/>
          <a:p>
            <a:fld id="{425404F2-BE9A-4460-8815-8F645183555F}" type="datetimeFigureOut">
              <a:rPr lang="en-US" smtClean="0"/>
              <a:pPr/>
              <a:t>4/29/2024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
        <p:nvSpPr>
          <p:cNvPr id="14" name="Text Placeholder 16">
            <a:extLst>
              <a:ext uri="{FF2B5EF4-FFF2-40B4-BE49-F238E27FC236}">
                <a16:creationId xmlns:a16="http://schemas.microsoft.com/office/drawing/2014/main" id="{2BCBFFD6-CBBB-B731-2E9B-6C4567082518}"/>
              </a:ext>
            </a:extLst>
          </p:cNvPr>
          <p:cNvSpPr>
            <a:spLocks noGrp="1"/>
          </p:cNvSpPr>
          <p:nvPr>
            <p:ph type="body" sz="quarter" idx="13" hasCustomPrompt="1"/>
          </p:nvPr>
        </p:nvSpPr>
        <p:spPr>
          <a:xfrm>
            <a:off x="609440" y="2492896"/>
            <a:ext cx="3900795" cy="979582"/>
          </a:xfrm>
        </p:spPr>
        <p:txBody>
          <a:bodyPr anchor="ctr">
            <a:noAutofit/>
          </a:bodyPr>
          <a:lstStyle>
            <a:lvl1pPr marL="0" indent="0">
              <a:buNone/>
              <a:defRPr sz="1800">
                <a:solidFill>
                  <a:schemeClr val="bg1"/>
                </a:solidFill>
              </a:defRPr>
            </a:lvl1pPr>
            <a:lvl2pPr marL="609494" indent="0">
              <a:buNone/>
              <a:defRPr sz="1800"/>
            </a:lvl2pPr>
            <a:lvl3pPr marL="1218986" indent="0">
              <a:buNone/>
              <a:defRPr sz="1800"/>
            </a:lvl3pPr>
            <a:lvl4pPr marL="1828480" indent="0">
              <a:buNone/>
              <a:defRPr sz="1800"/>
            </a:lvl4pPr>
            <a:lvl5pPr marL="2437973" indent="0">
              <a:buNone/>
              <a:defRPr sz="1800"/>
            </a:lvl5pPr>
          </a:lstStyle>
          <a:p>
            <a:pPr lvl="0"/>
            <a:r>
              <a:rPr lang="en-US" dirty="0"/>
              <a:t>Insert your desired text here. This is a sample text.</a:t>
            </a:r>
          </a:p>
        </p:txBody>
      </p:sp>
      <p:sp>
        <p:nvSpPr>
          <p:cNvPr id="16" name="Picture Placeholder 15">
            <a:extLst>
              <a:ext uri="{FF2B5EF4-FFF2-40B4-BE49-F238E27FC236}">
                <a16:creationId xmlns:a16="http://schemas.microsoft.com/office/drawing/2014/main" id="{8C53A01C-F5B0-44EF-FB55-418A483CF270}"/>
              </a:ext>
            </a:extLst>
          </p:cNvPr>
          <p:cNvSpPr>
            <a:spLocks noGrp="1"/>
          </p:cNvSpPr>
          <p:nvPr>
            <p:ph type="pic" sz="quarter" idx="14"/>
          </p:nvPr>
        </p:nvSpPr>
        <p:spPr>
          <a:xfrm>
            <a:off x="5878388" y="620688"/>
            <a:ext cx="1645920" cy="1645920"/>
          </a:xfrm>
          <a:prstGeom prst="ellipse">
            <a:avLst/>
          </a:prstGeom>
        </p:spPr>
        <p:txBody>
          <a:bodyPr anchor="ctr">
            <a:normAutofit/>
          </a:bodyPr>
          <a:lstStyle>
            <a:lvl1pPr marL="0" indent="0" algn="ctr">
              <a:buNone/>
              <a:defRPr sz="2400"/>
            </a:lvl1pPr>
          </a:lstStyle>
          <a:p>
            <a:endParaRPr lang="en-US" dirty="0"/>
          </a:p>
        </p:txBody>
      </p:sp>
      <p:sp>
        <p:nvSpPr>
          <p:cNvPr id="17" name="Picture Placeholder 15">
            <a:extLst>
              <a:ext uri="{FF2B5EF4-FFF2-40B4-BE49-F238E27FC236}">
                <a16:creationId xmlns:a16="http://schemas.microsoft.com/office/drawing/2014/main" id="{26D856B2-6892-9F7A-31DA-50C3F6F87409}"/>
              </a:ext>
            </a:extLst>
          </p:cNvPr>
          <p:cNvSpPr>
            <a:spLocks noGrp="1"/>
          </p:cNvSpPr>
          <p:nvPr>
            <p:ph type="pic" sz="quarter" idx="15"/>
          </p:nvPr>
        </p:nvSpPr>
        <p:spPr>
          <a:xfrm>
            <a:off x="9167000" y="620688"/>
            <a:ext cx="1645920" cy="1645920"/>
          </a:xfrm>
          <a:prstGeom prst="ellipse">
            <a:avLst/>
          </a:prstGeom>
        </p:spPr>
        <p:txBody>
          <a:bodyPr anchor="ctr">
            <a:normAutofit/>
          </a:bodyPr>
          <a:lstStyle>
            <a:lvl1pPr marL="0" indent="0" algn="ctr">
              <a:buNone/>
              <a:defRPr sz="2400"/>
            </a:lvl1pPr>
          </a:lstStyle>
          <a:p>
            <a:endParaRPr lang="en-US" dirty="0"/>
          </a:p>
        </p:txBody>
      </p:sp>
      <p:sp>
        <p:nvSpPr>
          <p:cNvPr id="18" name="Picture Placeholder 15">
            <a:extLst>
              <a:ext uri="{FF2B5EF4-FFF2-40B4-BE49-F238E27FC236}">
                <a16:creationId xmlns:a16="http://schemas.microsoft.com/office/drawing/2014/main" id="{3EBFA589-88E6-B0C9-7740-32EB6E494817}"/>
              </a:ext>
            </a:extLst>
          </p:cNvPr>
          <p:cNvSpPr>
            <a:spLocks noGrp="1"/>
          </p:cNvSpPr>
          <p:nvPr>
            <p:ph type="pic" sz="quarter" idx="16"/>
          </p:nvPr>
        </p:nvSpPr>
        <p:spPr>
          <a:xfrm>
            <a:off x="5878388" y="3717032"/>
            <a:ext cx="1645920" cy="1645920"/>
          </a:xfrm>
          <a:prstGeom prst="ellipse">
            <a:avLst/>
          </a:prstGeom>
        </p:spPr>
        <p:txBody>
          <a:bodyPr anchor="ctr">
            <a:normAutofit/>
          </a:bodyPr>
          <a:lstStyle>
            <a:lvl1pPr marL="0" indent="0" algn="ctr">
              <a:buNone/>
              <a:defRPr sz="2400"/>
            </a:lvl1pPr>
          </a:lstStyle>
          <a:p>
            <a:endParaRPr lang="en-US" dirty="0"/>
          </a:p>
        </p:txBody>
      </p:sp>
      <p:sp>
        <p:nvSpPr>
          <p:cNvPr id="19" name="Picture Placeholder 15">
            <a:extLst>
              <a:ext uri="{FF2B5EF4-FFF2-40B4-BE49-F238E27FC236}">
                <a16:creationId xmlns:a16="http://schemas.microsoft.com/office/drawing/2014/main" id="{6714C767-E91F-C0DB-57A4-3FC1C71A85D6}"/>
              </a:ext>
            </a:extLst>
          </p:cNvPr>
          <p:cNvSpPr>
            <a:spLocks noGrp="1"/>
          </p:cNvSpPr>
          <p:nvPr>
            <p:ph type="pic" sz="quarter" idx="17"/>
          </p:nvPr>
        </p:nvSpPr>
        <p:spPr>
          <a:xfrm>
            <a:off x="9167000" y="3717032"/>
            <a:ext cx="1645920" cy="1645920"/>
          </a:xfrm>
          <a:prstGeom prst="ellipse">
            <a:avLst/>
          </a:prstGeom>
        </p:spPr>
        <p:txBody>
          <a:bodyPr anchor="ctr">
            <a:normAutofit/>
          </a:bodyPr>
          <a:lstStyle>
            <a:lvl1pPr marL="0" indent="0" algn="ctr">
              <a:buNone/>
              <a:defRPr sz="2400"/>
            </a:lvl1pPr>
          </a:lstStyle>
          <a:p>
            <a:endParaRPr lang="en-US" dirty="0"/>
          </a:p>
        </p:txBody>
      </p:sp>
    </p:spTree>
    <p:extLst>
      <p:ext uri="{BB962C8B-B14F-4D97-AF65-F5344CB8AC3E}">
        <p14:creationId xmlns:p14="http://schemas.microsoft.com/office/powerpoint/2010/main" val="159142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60949" rIns="0"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60949" rIns="0"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0" tIns="60949" rIns="0" bIns="60949" rtlCol="0" anchor="ctr"/>
          <a:lstStyle>
            <a:lvl1pPr algn="l">
              <a:defRPr sz="1600">
                <a:solidFill>
                  <a:schemeClr val="tx1">
                    <a:tint val="75000"/>
                  </a:schemeClr>
                </a:solidFill>
              </a:defRPr>
            </a:lvl1pPr>
          </a:lstStyle>
          <a:p>
            <a:fld id="{425404F2-BE9A-4460-8815-8F645183555F}" type="datetimeFigureOut">
              <a:rPr lang="en-US" smtClean="0"/>
              <a:pPr/>
              <a:t>4/29/2024</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0" tIns="60949" rIns="0" bIns="60949"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0" tIns="60949" rIns="0" bIns="60949" rtlCol="0" anchor="ctr"/>
          <a:lstStyle>
            <a:lvl1pPr algn="r">
              <a:defRPr sz="1600">
                <a:solidFill>
                  <a:schemeClr val="tx1">
                    <a:tint val="75000"/>
                  </a:schemeClr>
                </a:solidFill>
              </a:defRPr>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4" r:id="rId3"/>
    <p:sldLayoutId id="2147483666" r:id="rId4"/>
    <p:sldLayoutId id="2147483665" r:id="rId5"/>
    <p:sldLayoutId id="2147483667" r:id="rId6"/>
    <p:sldLayoutId id="2147483668" r:id="rId7"/>
    <p:sldLayoutId id="2147483669" r:id="rId8"/>
  </p:sldLayoutIdLst>
  <p:txStyles>
    <p:titleStyle>
      <a:lvl1pPr algn="l" defTabSz="1218987" rtl="0" eaLnBrk="1" latinLnBrk="0" hangingPunct="1">
        <a:spcBef>
          <a:spcPct val="0"/>
        </a:spcBef>
        <a:buNone/>
        <a:defRPr sz="3600" b="1"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microsoft.com/office/2017/06/relationships/model3d" Target="../media/model3d1.glb"/><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https://www2.deloitte.com/content/dam/Deloitte/global/Documents/About-Deloitte/deloitte-2020-millennial-survey.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hbr.org/2023/09/research-consumers-sustainability-demands-are-rising" TargetMode="External"/><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67D0E2-E0DC-A0B8-95BE-8DE3ABD1364C}"/>
              </a:ext>
            </a:extLst>
          </p:cNvPr>
          <p:cNvSpPr>
            <a:spLocks noGrp="1"/>
          </p:cNvSpPr>
          <p:nvPr>
            <p:ph type="ctrTitle"/>
          </p:nvPr>
        </p:nvSpPr>
        <p:spPr>
          <a:xfrm>
            <a:off x="765820" y="836712"/>
            <a:ext cx="5947645" cy="4248472"/>
          </a:xfrm>
        </p:spPr>
        <p:txBody>
          <a:bodyPr>
            <a:normAutofit/>
          </a:bodyPr>
          <a:lstStyle/>
          <a:p>
            <a:pPr>
              <a:lnSpc>
                <a:spcPct val="100000"/>
              </a:lnSpc>
            </a:pPr>
            <a:r>
              <a:rPr lang="en-US" dirty="0">
                <a:solidFill>
                  <a:schemeClr val="bg1"/>
                </a:solidFill>
              </a:rPr>
              <a:t>Embrace Diversity, Equity, and Inclusion -  Building Bridges to a Stronger Community</a:t>
            </a:r>
          </a:p>
        </p:txBody>
      </p:sp>
      <p:pic>
        <p:nvPicPr>
          <p:cNvPr id="26" name="Picture Placeholder 25">
            <a:extLst>
              <a:ext uri="{FF2B5EF4-FFF2-40B4-BE49-F238E27FC236}">
                <a16:creationId xmlns:a16="http://schemas.microsoft.com/office/drawing/2014/main" id="{4CC74875-D464-361B-60BD-8727D62C597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76" r="2176"/>
          <a:stretch/>
        </p:blipFill>
        <p:spPr>
          <a:xfrm>
            <a:off x="7269163" y="2"/>
            <a:ext cx="4919662" cy="6857999"/>
          </a:xfrm>
        </p:spPr>
      </p:pic>
      <p:sp>
        <p:nvSpPr>
          <p:cNvPr id="9" name="Subtitle 8">
            <a:extLst>
              <a:ext uri="{FF2B5EF4-FFF2-40B4-BE49-F238E27FC236}">
                <a16:creationId xmlns:a16="http://schemas.microsoft.com/office/drawing/2014/main" id="{6A71D1D1-E039-7BE9-9BB1-41F0EF5765C9}"/>
              </a:ext>
            </a:extLst>
          </p:cNvPr>
          <p:cNvSpPr>
            <a:spLocks noGrp="1"/>
          </p:cNvSpPr>
          <p:nvPr>
            <p:ph type="subTitle" idx="1"/>
          </p:nvPr>
        </p:nvSpPr>
        <p:spPr>
          <a:xfrm>
            <a:off x="117748" y="6381328"/>
            <a:ext cx="3960440" cy="432048"/>
          </a:xfrm>
        </p:spPr>
        <p:txBody>
          <a:bodyPr/>
          <a:lstStyle/>
          <a:p>
            <a:r>
              <a:rPr lang="en-US" dirty="0"/>
              <a:t>Presented by Keena Thaxton CDP®</a:t>
            </a:r>
          </a:p>
        </p:txBody>
      </p:sp>
    </p:spTree>
    <p:extLst>
      <p:ext uri="{BB962C8B-B14F-4D97-AF65-F5344CB8AC3E}">
        <p14:creationId xmlns:p14="http://schemas.microsoft.com/office/powerpoint/2010/main" val="357797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34DCE31-51E8-12B4-0E49-BF18C7834642}"/>
              </a:ext>
            </a:extLst>
          </p:cNvPr>
          <p:cNvSpPr/>
          <p:nvPr/>
        </p:nvSpPr>
        <p:spPr>
          <a:xfrm>
            <a:off x="3530722" y="5451603"/>
            <a:ext cx="8658103" cy="952423"/>
          </a:xfrm>
          <a:prstGeom prst="rect">
            <a:avLst/>
          </a:prstGeom>
          <a:solidFill>
            <a:schemeClr val="bg1"/>
          </a:solidFill>
          <a:ln>
            <a:noFill/>
          </a:ln>
          <a:effectLst>
            <a:innerShdw blurRad="63500" dist="50800" dir="5400000">
              <a:schemeClr val="bg1">
                <a:lumMod val="85000"/>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6F4F2DDD-9E2A-D9DA-D827-D968503223BF}"/>
              </a:ext>
            </a:extLst>
          </p:cNvPr>
          <p:cNvSpPr/>
          <p:nvPr/>
        </p:nvSpPr>
        <p:spPr>
          <a:xfrm>
            <a:off x="3530722" y="4355790"/>
            <a:ext cx="8658103" cy="952423"/>
          </a:xfrm>
          <a:prstGeom prst="rect">
            <a:avLst/>
          </a:prstGeom>
          <a:solidFill>
            <a:schemeClr val="bg1"/>
          </a:solidFill>
          <a:ln>
            <a:noFill/>
          </a:ln>
          <a:effectLst>
            <a:innerShdw blurRad="63500" dist="50800" dir="5400000">
              <a:schemeClr val="bg1">
                <a:lumMod val="85000"/>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10860357-D4D4-696E-7988-8B433889417C}"/>
              </a:ext>
            </a:extLst>
          </p:cNvPr>
          <p:cNvSpPr/>
          <p:nvPr/>
        </p:nvSpPr>
        <p:spPr>
          <a:xfrm>
            <a:off x="4150196" y="3383899"/>
            <a:ext cx="8038629" cy="952423"/>
          </a:xfrm>
          <a:prstGeom prst="rect">
            <a:avLst/>
          </a:prstGeom>
          <a:solidFill>
            <a:schemeClr val="bg1"/>
          </a:solidFill>
          <a:ln>
            <a:noFill/>
          </a:ln>
          <a:effectLst>
            <a:innerShdw blurRad="63500" dist="50800" dir="5400000">
              <a:schemeClr val="bg1">
                <a:lumMod val="85000"/>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3A68E6B6-7928-4718-B9B6-82174D20C7FB}"/>
              </a:ext>
            </a:extLst>
          </p:cNvPr>
          <p:cNvSpPr/>
          <p:nvPr/>
        </p:nvSpPr>
        <p:spPr>
          <a:xfrm>
            <a:off x="4507065" y="2413189"/>
            <a:ext cx="7681760" cy="952423"/>
          </a:xfrm>
          <a:prstGeom prst="rect">
            <a:avLst/>
          </a:prstGeom>
          <a:solidFill>
            <a:schemeClr val="bg1"/>
          </a:solidFill>
          <a:ln>
            <a:noFill/>
          </a:ln>
          <a:effectLst>
            <a:innerShdw blurRad="63500" dist="50800" dir="5400000">
              <a:schemeClr val="bg1">
                <a:lumMod val="85000"/>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8A0726FD-CC88-9EED-B5D6-14C44080DB20}"/>
              </a:ext>
            </a:extLst>
          </p:cNvPr>
          <p:cNvSpPr/>
          <p:nvPr/>
        </p:nvSpPr>
        <p:spPr>
          <a:xfrm>
            <a:off x="4507065" y="1453622"/>
            <a:ext cx="7681760" cy="952423"/>
          </a:xfrm>
          <a:prstGeom prst="rect">
            <a:avLst/>
          </a:prstGeom>
          <a:solidFill>
            <a:schemeClr val="bg1"/>
          </a:solidFill>
          <a:ln>
            <a:noFill/>
          </a:ln>
          <a:effectLst>
            <a:innerShdw blurRad="63500" dist="50800" dir="5400000">
              <a:schemeClr val="bg1">
                <a:lumMod val="85000"/>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46">
            <a:extLst>
              <a:ext uri="{FF2B5EF4-FFF2-40B4-BE49-F238E27FC236}">
                <a16:creationId xmlns:a16="http://schemas.microsoft.com/office/drawing/2014/main" id="{02AA75C2-6F03-F055-E969-354EA8074A7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099" r="23099"/>
          <a:stretch/>
        </p:blipFill>
        <p:spPr>
          <a:xfrm>
            <a:off x="-20638" y="0"/>
            <a:ext cx="4919663" cy="6858000"/>
          </a:xfrm>
        </p:spPr>
      </p:pic>
      <p:sp>
        <p:nvSpPr>
          <p:cNvPr id="46" name="Block Arc 45">
            <a:extLst>
              <a:ext uri="{FF2B5EF4-FFF2-40B4-BE49-F238E27FC236}">
                <a16:creationId xmlns:a16="http://schemas.microsoft.com/office/drawing/2014/main" id="{DD4C912D-0DE0-E89D-0C23-090C9B0FC51B}"/>
              </a:ext>
            </a:extLst>
          </p:cNvPr>
          <p:cNvSpPr>
            <a:spLocks/>
          </p:cNvSpPr>
          <p:nvPr/>
        </p:nvSpPr>
        <p:spPr>
          <a:xfrm>
            <a:off x="1087440" y="5609353"/>
            <a:ext cx="2436027" cy="2436027"/>
          </a:xfrm>
          <a:prstGeom prst="blockArc">
            <a:avLst/>
          </a:prstGeom>
          <a:solidFill>
            <a:schemeClr val="accent4">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5390777-1166-A079-3FCC-D2158EA537DD}"/>
              </a:ext>
            </a:extLst>
          </p:cNvPr>
          <p:cNvSpPr>
            <a:spLocks noGrp="1"/>
          </p:cNvSpPr>
          <p:nvPr>
            <p:ph type="ctrTitle"/>
          </p:nvPr>
        </p:nvSpPr>
        <p:spPr/>
        <p:txBody>
          <a:bodyPr/>
          <a:lstStyle/>
          <a:p>
            <a:r>
              <a:rPr lang="en-US" dirty="0"/>
              <a:t>Agenda</a:t>
            </a:r>
          </a:p>
        </p:txBody>
      </p:sp>
      <p:grpSp>
        <p:nvGrpSpPr>
          <p:cNvPr id="34" name="Group 33">
            <a:extLst>
              <a:ext uri="{FF2B5EF4-FFF2-40B4-BE49-F238E27FC236}">
                <a16:creationId xmlns:a16="http://schemas.microsoft.com/office/drawing/2014/main" id="{CECC6C73-F680-51F1-7816-56164989B07A}"/>
              </a:ext>
            </a:extLst>
          </p:cNvPr>
          <p:cNvGrpSpPr/>
          <p:nvPr/>
        </p:nvGrpSpPr>
        <p:grpSpPr>
          <a:xfrm>
            <a:off x="4507065" y="1602320"/>
            <a:ext cx="1006226" cy="782913"/>
            <a:chOff x="4567697" y="1602320"/>
            <a:chExt cx="1006226" cy="782913"/>
          </a:xfrm>
        </p:grpSpPr>
        <p:sp>
          <p:nvSpPr>
            <p:cNvPr id="9" name="Trapezoid 8">
              <a:extLst>
                <a:ext uri="{FF2B5EF4-FFF2-40B4-BE49-F238E27FC236}">
                  <a16:creationId xmlns:a16="http://schemas.microsoft.com/office/drawing/2014/main" id="{E20EFF64-D117-6337-2FB6-D381B250B08F}"/>
                </a:ext>
              </a:extLst>
            </p:cNvPr>
            <p:cNvSpPr/>
            <p:nvPr/>
          </p:nvSpPr>
          <p:spPr>
            <a:xfrm rot="10800000">
              <a:off x="4567697" y="1953185"/>
              <a:ext cx="1006226" cy="432048"/>
            </a:xfrm>
            <a:prstGeom prst="trapezoid">
              <a:avLst/>
            </a:prstGeom>
            <a:solidFill>
              <a:schemeClr val="bg1">
                <a:lumMod val="65000"/>
              </a:schemeClr>
            </a:solidFill>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Graphic 9">
              <a:extLst>
                <a:ext uri="{FF2B5EF4-FFF2-40B4-BE49-F238E27FC236}">
                  <a16:creationId xmlns:a16="http://schemas.microsoft.com/office/drawing/2014/main" id="{39094502-E17A-038F-F305-B81AC9253830}"/>
                </a:ext>
              </a:extLst>
            </p:cNvPr>
            <p:cNvSpPr/>
            <p:nvPr/>
          </p:nvSpPr>
          <p:spPr>
            <a:xfrm>
              <a:off x="4567735" y="1602320"/>
              <a:ext cx="836658" cy="577155"/>
            </a:xfrm>
            <a:custGeom>
              <a:avLst/>
              <a:gdLst>
                <a:gd name="connsiteX0" fmla="*/ 0 w 836658"/>
                <a:gd name="connsiteY0" fmla="*/ 577155 h 577155"/>
                <a:gd name="connsiteX1" fmla="*/ 110689 w 836658"/>
                <a:gd name="connsiteY1" fmla="*/ 129067 h 577155"/>
                <a:gd name="connsiteX2" fmla="*/ 275531 w 836658"/>
                <a:gd name="connsiteY2" fmla="*/ 0 h 577155"/>
                <a:gd name="connsiteX3" fmla="*/ 666801 w 836658"/>
                <a:gd name="connsiteY3" fmla="*/ 0 h 577155"/>
                <a:gd name="connsiteX4" fmla="*/ 831642 w 836658"/>
                <a:gd name="connsiteY4" fmla="*/ 210436 h 577155"/>
                <a:gd name="connsiteX5" fmla="*/ 773001 w 836658"/>
                <a:gd name="connsiteY5" fmla="*/ 448088 h 577155"/>
                <a:gd name="connsiteX6" fmla="*/ 608159 w 836658"/>
                <a:gd name="connsiteY6" fmla="*/ 577155 h 577155"/>
                <a:gd name="connsiteX7" fmla="*/ 0 w 836658"/>
                <a:gd name="connsiteY7" fmla="*/ 577155 h 5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658" h="577155">
                  <a:moveTo>
                    <a:pt x="0" y="577155"/>
                  </a:moveTo>
                  <a:lnTo>
                    <a:pt x="110689" y="129067"/>
                  </a:lnTo>
                  <a:cubicBezTo>
                    <a:pt x="129348" y="53310"/>
                    <a:pt x="197389" y="0"/>
                    <a:pt x="275531" y="0"/>
                  </a:cubicBezTo>
                  <a:lnTo>
                    <a:pt x="666801" y="0"/>
                  </a:lnTo>
                  <a:cubicBezTo>
                    <a:pt x="777069" y="0"/>
                    <a:pt x="858017" y="103394"/>
                    <a:pt x="831642" y="210436"/>
                  </a:cubicBezTo>
                  <a:lnTo>
                    <a:pt x="773001" y="448088"/>
                  </a:lnTo>
                  <a:cubicBezTo>
                    <a:pt x="754342" y="523845"/>
                    <a:pt x="686301" y="577155"/>
                    <a:pt x="608159" y="577155"/>
                  </a:cubicBezTo>
                  <a:lnTo>
                    <a:pt x="0" y="577155"/>
                  </a:lnTo>
                  <a:close/>
                </a:path>
              </a:pathLst>
            </a:custGeom>
            <a:gradFill>
              <a:gsLst>
                <a:gs pos="0">
                  <a:schemeClr val="accent1"/>
                </a:gs>
                <a:gs pos="100000">
                  <a:schemeClr val="accent2"/>
                </a:gs>
              </a:gsLst>
              <a:lin ang="10800000" scaled="1"/>
            </a:gradFill>
            <a:ln w="0" cap="flat">
              <a:noFill/>
              <a:prstDash val="solid"/>
              <a:miter/>
            </a:ln>
          </p:spPr>
          <p:txBody>
            <a:bodyPr rtlCol="0" anchor="ctr"/>
            <a:lstStyle/>
            <a:p>
              <a:endParaRPr lang="en-US" dirty="0"/>
            </a:p>
          </p:txBody>
        </p:sp>
        <p:sp>
          <p:nvSpPr>
            <p:cNvPr id="11" name="TextBox 10">
              <a:extLst>
                <a:ext uri="{FF2B5EF4-FFF2-40B4-BE49-F238E27FC236}">
                  <a16:creationId xmlns:a16="http://schemas.microsoft.com/office/drawing/2014/main" id="{2DA90C6D-574E-950D-182C-053B2AC99E4F}"/>
                </a:ext>
              </a:extLst>
            </p:cNvPr>
            <p:cNvSpPr txBox="1"/>
            <p:nvPr/>
          </p:nvSpPr>
          <p:spPr>
            <a:xfrm>
              <a:off x="4582244" y="1700808"/>
              <a:ext cx="827235" cy="437043"/>
            </a:xfrm>
            <a:prstGeom prst="rect">
              <a:avLst/>
            </a:prstGeom>
            <a:noFill/>
          </p:spPr>
          <p:txBody>
            <a:bodyPr wrap="square" rtlCol="0">
              <a:spAutoFit/>
            </a:bodyPr>
            <a:lstStyle/>
            <a:p>
              <a:pPr algn="ctr">
                <a:lnSpc>
                  <a:spcPct val="80000"/>
                </a:lnSpc>
              </a:pPr>
              <a:r>
                <a:rPr lang="en-US" sz="2800" b="1" dirty="0">
                  <a:solidFill>
                    <a:schemeClr val="bg1"/>
                  </a:solidFill>
                </a:rPr>
                <a:t>01</a:t>
              </a:r>
            </a:p>
          </p:txBody>
        </p:sp>
      </p:grpSp>
      <p:sp>
        <p:nvSpPr>
          <p:cNvPr id="13" name="TextBox 12">
            <a:extLst>
              <a:ext uri="{FF2B5EF4-FFF2-40B4-BE49-F238E27FC236}">
                <a16:creationId xmlns:a16="http://schemas.microsoft.com/office/drawing/2014/main" id="{B10AD399-A95A-506C-1A73-B72B80F6AEDC}"/>
              </a:ext>
            </a:extLst>
          </p:cNvPr>
          <p:cNvSpPr txBox="1"/>
          <p:nvPr/>
        </p:nvSpPr>
        <p:spPr>
          <a:xfrm>
            <a:off x="5508870" y="1746505"/>
            <a:ext cx="5410078" cy="338554"/>
          </a:xfrm>
          <a:prstGeom prst="rect">
            <a:avLst/>
          </a:prstGeom>
          <a:noFill/>
        </p:spPr>
        <p:txBody>
          <a:bodyPr wrap="square" rtlCol="0">
            <a:spAutoFit/>
          </a:bodyPr>
          <a:lstStyle/>
          <a:p>
            <a:pPr>
              <a:lnSpc>
                <a:spcPct val="80000"/>
              </a:lnSpc>
            </a:pPr>
            <a:r>
              <a:rPr lang="en-US" sz="2000" dirty="0"/>
              <a:t>Diversity, Equity, and Inclusion | The Difference</a:t>
            </a:r>
          </a:p>
        </p:txBody>
      </p:sp>
      <p:grpSp>
        <p:nvGrpSpPr>
          <p:cNvPr id="35" name="Group 34">
            <a:extLst>
              <a:ext uri="{FF2B5EF4-FFF2-40B4-BE49-F238E27FC236}">
                <a16:creationId xmlns:a16="http://schemas.microsoft.com/office/drawing/2014/main" id="{2D4AC3BE-2AB9-6092-A669-12EE2BB625B4}"/>
              </a:ext>
            </a:extLst>
          </p:cNvPr>
          <p:cNvGrpSpPr/>
          <p:nvPr/>
        </p:nvGrpSpPr>
        <p:grpSpPr>
          <a:xfrm>
            <a:off x="4507065" y="2537960"/>
            <a:ext cx="1006226" cy="782913"/>
            <a:chOff x="4567697" y="2537960"/>
            <a:chExt cx="1006226" cy="782913"/>
          </a:xfrm>
        </p:grpSpPr>
        <p:sp>
          <p:nvSpPr>
            <p:cNvPr id="14" name="Trapezoid 13">
              <a:extLst>
                <a:ext uri="{FF2B5EF4-FFF2-40B4-BE49-F238E27FC236}">
                  <a16:creationId xmlns:a16="http://schemas.microsoft.com/office/drawing/2014/main" id="{9E5AA0B7-CE1C-12EA-C633-2E49753DFD3B}"/>
                </a:ext>
              </a:extLst>
            </p:cNvPr>
            <p:cNvSpPr/>
            <p:nvPr/>
          </p:nvSpPr>
          <p:spPr>
            <a:xfrm rot="10800000">
              <a:off x="4567697" y="2888825"/>
              <a:ext cx="1006226" cy="432048"/>
            </a:xfrm>
            <a:prstGeom prst="trapezoid">
              <a:avLst/>
            </a:prstGeom>
            <a:solidFill>
              <a:schemeClr val="bg1">
                <a:lumMod val="65000"/>
              </a:schemeClr>
            </a:solidFill>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Graphic 9">
              <a:extLst>
                <a:ext uri="{FF2B5EF4-FFF2-40B4-BE49-F238E27FC236}">
                  <a16:creationId xmlns:a16="http://schemas.microsoft.com/office/drawing/2014/main" id="{3023BDF5-FF5A-E729-BC74-6E2F8CE02599}"/>
                </a:ext>
              </a:extLst>
            </p:cNvPr>
            <p:cNvSpPr/>
            <p:nvPr/>
          </p:nvSpPr>
          <p:spPr>
            <a:xfrm>
              <a:off x="4567735" y="2537960"/>
              <a:ext cx="836658" cy="577155"/>
            </a:xfrm>
            <a:custGeom>
              <a:avLst/>
              <a:gdLst>
                <a:gd name="connsiteX0" fmla="*/ 0 w 836658"/>
                <a:gd name="connsiteY0" fmla="*/ 577155 h 577155"/>
                <a:gd name="connsiteX1" fmla="*/ 110689 w 836658"/>
                <a:gd name="connsiteY1" fmla="*/ 129067 h 577155"/>
                <a:gd name="connsiteX2" fmla="*/ 275531 w 836658"/>
                <a:gd name="connsiteY2" fmla="*/ 0 h 577155"/>
                <a:gd name="connsiteX3" fmla="*/ 666801 w 836658"/>
                <a:gd name="connsiteY3" fmla="*/ 0 h 577155"/>
                <a:gd name="connsiteX4" fmla="*/ 831642 w 836658"/>
                <a:gd name="connsiteY4" fmla="*/ 210436 h 577155"/>
                <a:gd name="connsiteX5" fmla="*/ 773001 w 836658"/>
                <a:gd name="connsiteY5" fmla="*/ 448088 h 577155"/>
                <a:gd name="connsiteX6" fmla="*/ 608159 w 836658"/>
                <a:gd name="connsiteY6" fmla="*/ 577155 h 577155"/>
                <a:gd name="connsiteX7" fmla="*/ 0 w 836658"/>
                <a:gd name="connsiteY7" fmla="*/ 577155 h 5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658" h="577155">
                  <a:moveTo>
                    <a:pt x="0" y="577155"/>
                  </a:moveTo>
                  <a:lnTo>
                    <a:pt x="110689" y="129067"/>
                  </a:lnTo>
                  <a:cubicBezTo>
                    <a:pt x="129348" y="53310"/>
                    <a:pt x="197389" y="0"/>
                    <a:pt x="275531" y="0"/>
                  </a:cubicBezTo>
                  <a:lnTo>
                    <a:pt x="666801" y="0"/>
                  </a:lnTo>
                  <a:cubicBezTo>
                    <a:pt x="777069" y="0"/>
                    <a:pt x="858017" y="103394"/>
                    <a:pt x="831642" y="210436"/>
                  </a:cubicBezTo>
                  <a:lnTo>
                    <a:pt x="773001" y="448088"/>
                  </a:lnTo>
                  <a:cubicBezTo>
                    <a:pt x="754342" y="523845"/>
                    <a:pt x="686301" y="577155"/>
                    <a:pt x="608159" y="577155"/>
                  </a:cubicBezTo>
                  <a:lnTo>
                    <a:pt x="0" y="577155"/>
                  </a:lnTo>
                  <a:close/>
                </a:path>
              </a:pathLst>
            </a:custGeom>
            <a:gradFill>
              <a:gsLst>
                <a:gs pos="0">
                  <a:schemeClr val="accent1"/>
                </a:gs>
                <a:gs pos="100000">
                  <a:schemeClr val="accent2"/>
                </a:gs>
              </a:gsLst>
              <a:lin ang="10800000" scaled="1"/>
            </a:gradFill>
            <a:ln w="0" cap="flat">
              <a:noFill/>
              <a:prstDash val="solid"/>
              <a:miter/>
            </a:ln>
          </p:spPr>
          <p:txBody>
            <a:bodyPr rtlCol="0" anchor="ctr"/>
            <a:lstStyle/>
            <a:p>
              <a:endParaRPr lang="en-US" dirty="0"/>
            </a:p>
          </p:txBody>
        </p:sp>
        <p:sp>
          <p:nvSpPr>
            <p:cNvPr id="16" name="TextBox 15">
              <a:extLst>
                <a:ext uri="{FF2B5EF4-FFF2-40B4-BE49-F238E27FC236}">
                  <a16:creationId xmlns:a16="http://schemas.microsoft.com/office/drawing/2014/main" id="{03FE5B2C-5234-B76A-F65F-75FA2F4B8598}"/>
                </a:ext>
              </a:extLst>
            </p:cNvPr>
            <p:cNvSpPr txBox="1"/>
            <p:nvPr/>
          </p:nvSpPr>
          <p:spPr>
            <a:xfrm>
              <a:off x="4582244" y="2636448"/>
              <a:ext cx="827235" cy="437043"/>
            </a:xfrm>
            <a:prstGeom prst="rect">
              <a:avLst/>
            </a:prstGeom>
            <a:noFill/>
          </p:spPr>
          <p:txBody>
            <a:bodyPr wrap="square" rtlCol="0">
              <a:spAutoFit/>
            </a:bodyPr>
            <a:lstStyle/>
            <a:p>
              <a:pPr algn="ctr">
                <a:lnSpc>
                  <a:spcPct val="80000"/>
                </a:lnSpc>
              </a:pPr>
              <a:r>
                <a:rPr lang="en-US" sz="2800" b="1" dirty="0">
                  <a:solidFill>
                    <a:schemeClr val="bg1"/>
                  </a:solidFill>
                </a:rPr>
                <a:t>02</a:t>
              </a:r>
            </a:p>
          </p:txBody>
        </p:sp>
      </p:grpSp>
      <p:grpSp>
        <p:nvGrpSpPr>
          <p:cNvPr id="36" name="Group 35">
            <a:extLst>
              <a:ext uri="{FF2B5EF4-FFF2-40B4-BE49-F238E27FC236}">
                <a16:creationId xmlns:a16="http://schemas.microsoft.com/office/drawing/2014/main" id="{59639E07-40E6-BB05-9487-0DD17A4B39AD}"/>
              </a:ext>
            </a:extLst>
          </p:cNvPr>
          <p:cNvGrpSpPr/>
          <p:nvPr/>
        </p:nvGrpSpPr>
        <p:grpSpPr>
          <a:xfrm>
            <a:off x="4507065" y="3535434"/>
            <a:ext cx="1006226" cy="782913"/>
            <a:chOff x="4480658" y="3535434"/>
            <a:chExt cx="1006226" cy="782913"/>
          </a:xfrm>
        </p:grpSpPr>
        <p:sp>
          <p:nvSpPr>
            <p:cNvPr id="18" name="Trapezoid 17">
              <a:extLst>
                <a:ext uri="{FF2B5EF4-FFF2-40B4-BE49-F238E27FC236}">
                  <a16:creationId xmlns:a16="http://schemas.microsoft.com/office/drawing/2014/main" id="{BDA59226-FF5A-6383-C883-0E8BD4DB5337}"/>
                </a:ext>
              </a:extLst>
            </p:cNvPr>
            <p:cNvSpPr/>
            <p:nvPr/>
          </p:nvSpPr>
          <p:spPr>
            <a:xfrm rot="10800000">
              <a:off x="4480658" y="3886299"/>
              <a:ext cx="1006226" cy="432048"/>
            </a:xfrm>
            <a:prstGeom prst="trapezoid">
              <a:avLst/>
            </a:prstGeom>
            <a:solidFill>
              <a:schemeClr val="bg1">
                <a:lumMod val="65000"/>
              </a:schemeClr>
            </a:solidFill>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Graphic 9">
              <a:extLst>
                <a:ext uri="{FF2B5EF4-FFF2-40B4-BE49-F238E27FC236}">
                  <a16:creationId xmlns:a16="http://schemas.microsoft.com/office/drawing/2014/main" id="{C7D8A50D-7381-4037-488E-C97D755DDFFF}"/>
                </a:ext>
              </a:extLst>
            </p:cNvPr>
            <p:cNvSpPr/>
            <p:nvPr/>
          </p:nvSpPr>
          <p:spPr>
            <a:xfrm>
              <a:off x="4480696" y="3535434"/>
              <a:ext cx="836658" cy="577155"/>
            </a:xfrm>
            <a:custGeom>
              <a:avLst/>
              <a:gdLst>
                <a:gd name="connsiteX0" fmla="*/ 0 w 836658"/>
                <a:gd name="connsiteY0" fmla="*/ 577155 h 577155"/>
                <a:gd name="connsiteX1" fmla="*/ 110689 w 836658"/>
                <a:gd name="connsiteY1" fmla="*/ 129067 h 577155"/>
                <a:gd name="connsiteX2" fmla="*/ 275531 w 836658"/>
                <a:gd name="connsiteY2" fmla="*/ 0 h 577155"/>
                <a:gd name="connsiteX3" fmla="*/ 666801 w 836658"/>
                <a:gd name="connsiteY3" fmla="*/ 0 h 577155"/>
                <a:gd name="connsiteX4" fmla="*/ 831642 w 836658"/>
                <a:gd name="connsiteY4" fmla="*/ 210436 h 577155"/>
                <a:gd name="connsiteX5" fmla="*/ 773001 w 836658"/>
                <a:gd name="connsiteY5" fmla="*/ 448088 h 577155"/>
                <a:gd name="connsiteX6" fmla="*/ 608159 w 836658"/>
                <a:gd name="connsiteY6" fmla="*/ 577155 h 577155"/>
                <a:gd name="connsiteX7" fmla="*/ 0 w 836658"/>
                <a:gd name="connsiteY7" fmla="*/ 577155 h 5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658" h="577155">
                  <a:moveTo>
                    <a:pt x="0" y="577155"/>
                  </a:moveTo>
                  <a:lnTo>
                    <a:pt x="110689" y="129067"/>
                  </a:lnTo>
                  <a:cubicBezTo>
                    <a:pt x="129348" y="53310"/>
                    <a:pt x="197389" y="0"/>
                    <a:pt x="275531" y="0"/>
                  </a:cubicBezTo>
                  <a:lnTo>
                    <a:pt x="666801" y="0"/>
                  </a:lnTo>
                  <a:cubicBezTo>
                    <a:pt x="777069" y="0"/>
                    <a:pt x="858017" y="103394"/>
                    <a:pt x="831642" y="210436"/>
                  </a:cubicBezTo>
                  <a:lnTo>
                    <a:pt x="773001" y="448088"/>
                  </a:lnTo>
                  <a:cubicBezTo>
                    <a:pt x="754342" y="523845"/>
                    <a:pt x="686301" y="577155"/>
                    <a:pt x="608159" y="577155"/>
                  </a:cubicBezTo>
                  <a:lnTo>
                    <a:pt x="0" y="577155"/>
                  </a:lnTo>
                  <a:close/>
                </a:path>
              </a:pathLst>
            </a:custGeom>
            <a:gradFill>
              <a:gsLst>
                <a:gs pos="0">
                  <a:schemeClr val="accent1"/>
                </a:gs>
                <a:gs pos="100000">
                  <a:schemeClr val="accent2"/>
                </a:gs>
              </a:gsLst>
              <a:lin ang="10800000" scaled="1"/>
            </a:gradFill>
            <a:ln w="0" cap="flat">
              <a:noFill/>
              <a:prstDash val="solid"/>
              <a:miter/>
            </a:ln>
          </p:spPr>
          <p:txBody>
            <a:bodyPr rtlCol="0" anchor="ctr"/>
            <a:lstStyle/>
            <a:p>
              <a:endParaRPr lang="en-US" dirty="0"/>
            </a:p>
          </p:txBody>
        </p:sp>
        <p:sp>
          <p:nvSpPr>
            <p:cNvPr id="20" name="TextBox 19">
              <a:extLst>
                <a:ext uri="{FF2B5EF4-FFF2-40B4-BE49-F238E27FC236}">
                  <a16:creationId xmlns:a16="http://schemas.microsoft.com/office/drawing/2014/main" id="{4C58347E-50D6-C0A1-3668-F4C385033CA2}"/>
                </a:ext>
              </a:extLst>
            </p:cNvPr>
            <p:cNvSpPr txBox="1"/>
            <p:nvPr/>
          </p:nvSpPr>
          <p:spPr>
            <a:xfrm>
              <a:off x="4495205" y="3633922"/>
              <a:ext cx="827235" cy="437043"/>
            </a:xfrm>
            <a:prstGeom prst="rect">
              <a:avLst/>
            </a:prstGeom>
            <a:noFill/>
          </p:spPr>
          <p:txBody>
            <a:bodyPr wrap="square" rtlCol="0">
              <a:spAutoFit/>
            </a:bodyPr>
            <a:lstStyle/>
            <a:p>
              <a:pPr algn="ctr">
                <a:lnSpc>
                  <a:spcPct val="80000"/>
                </a:lnSpc>
              </a:pPr>
              <a:r>
                <a:rPr lang="en-US" sz="2800" b="1" dirty="0">
                  <a:solidFill>
                    <a:schemeClr val="bg1"/>
                  </a:solidFill>
                </a:rPr>
                <a:t>03</a:t>
              </a:r>
            </a:p>
          </p:txBody>
        </p:sp>
      </p:grpSp>
      <p:grpSp>
        <p:nvGrpSpPr>
          <p:cNvPr id="37" name="Group 36">
            <a:extLst>
              <a:ext uri="{FF2B5EF4-FFF2-40B4-BE49-F238E27FC236}">
                <a16:creationId xmlns:a16="http://schemas.microsoft.com/office/drawing/2014/main" id="{88D2AB6A-1937-F0FD-F743-5952E489F384}"/>
              </a:ext>
            </a:extLst>
          </p:cNvPr>
          <p:cNvGrpSpPr/>
          <p:nvPr/>
        </p:nvGrpSpPr>
        <p:grpSpPr>
          <a:xfrm>
            <a:off x="4507065" y="4471074"/>
            <a:ext cx="1006226" cy="782913"/>
            <a:chOff x="3745548" y="4471074"/>
            <a:chExt cx="1006226" cy="782913"/>
          </a:xfrm>
        </p:grpSpPr>
        <p:sp>
          <p:nvSpPr>
            <p:cNvPr id="22" name="Trapezoid 21">
              <a:extLst>
                <a:ext uri="{FF2B5EF4-FFF2-40B4-BE49-F238E27FC236}">
                  <a16:creationId xmlns:a16="http://schemas.microsoft.com/office/drawing/2014/main" id="{AB45D157-CE30-A415-5845-B45EF95E0CC3}"/>
                </a:ext>
              </a:extLst>
            </p:cNvPr>
            <p:cNvSpPr/>
            <p:nvPr/>
          </p:nvSpPr>
          <p:spPr>
            <a:xfrm rot="10800000">
              <a:off x="3745548" y="4821939"/>
              <a:ext cx="1006226" cy="432048"/>
            </a:xfrm>
            <a:prstGeom prst="trapezoid">
              <a:avLst/>
            </a:prstGeom>
            <a:solidFill>
              <a:schemeClr val="bg1">
                <a:lumMod val="65000"/>
              </a:schemeClr>
            </a:solidFill>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Graphic 9">
              <a:extLst>
                <a:ext uri="{FF2B5EF4-FFF2-40B4-BE49-F238E27FC236}">
                  <a16:creationId xmlns:a16="http://schemas.microsoft.com/office/drawing/2014/main" id="{B4F99BBC-8B26-B64A-FDA7-71CD710EEB0D}"/>
                </a:ext>
              </a:extLst>
            </p:cNvPr>
            <p:cNvSpPr/>
            <p:nvPr/>
          </p:nvSpPr>
          <p:spPr>
            <a:xfrm>
              <a:off x="3745586" y="4471074"/>
              <a:ext cx="836658" cy="577155"/>
            </a:xfrm>
            <a:custGeom>
              <a:avLst/>
              <a:gdLst>
                <a:gd name="connsiteX0" fmla="*/ 0 w 836658"/>
                <a:gd name="connsiteY0" fmla="*/ 577155 h 577155"/>
                <a:gd name="connsiteX1" fmla="*/ 110689 w 836658"/>
                <a:gd name="connsiteY1" fmla="*/ 129067 h 577155"/>
                <a:gd name="connsiteX2" fmla="*/ 275531 w 836658"/>
                <a:gd name="connsiteY2" fmla="*/ 0 h 577155"/>
                <a:gd name="connsiteX3" fmla="*/ 666801 w 836658"/>
                <a:gd name="connsiteY3" fmla="*/ 0 h 577155"/>
                <a:gd name="connsiteX4" fmla="*/ 831642 w 836658"/>
                <a:gd name="connsiteY4" fmla="*/ 210436 h 577155"/>
                <a:gd name="connsiteX5" fmla="*/ 773001 w 836658"/>
                <a:gd name="connsiteY5" fmla="*/ 448088 h 577155"/>
                <a:gd name="connsiteX6" fmla="*/ 608159 w 836658"/>
                <a:gd name="connsiteY6" fmla="*/ 577155 h 577155"/>
                <a:gd name="connsiteX7" fmla="*/ 0 w 836658"/>
                <a:gd name="connsiteY7" fmla="*/ 577155 h 5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658" h="577155">
                  <a:moveTo>
                    <a:pt x="0" y="577155"/>
                  </a:moveTo>
                  <a:lnTo>
                    <a:pt x="110689" y="129067"/>
                  </a:lnTo>
                  <a:cubicBezTo>
                    <a:pt x="129348" y="53310"/>
                    <a:pt x="197389" y="0"/>
                    <a:pt x="275531" y="0"/>
                  </a:cubicBezTo>
                  <a:lnTo>
                    <a:pt x="666801" y="0"/>
                  </a:lnTo>
                  <a:cubicBezTo>
                    <a:pt x="777069" y="0"/>
                    <a:pt x="858017" y="103394"/>
                    <a:pt x="831642" y="210436"/>
                  </a:cubicBezTo>
                  <a:lnTo>
                    <a:pt x="773001" y="448088"/>
                  </a:lnTo>
                  <a:cubicBezTo>
                    <a:pt x="754342" y="523845"/>
                    <a:pt x="686301" y="577155"/>
                    <a:pt x="608159" y="577155"/>
                  </a:cubicBezTo>
                  <a:lnTo>
                    <a:pt x="0" y="577155"/>
                  </a:lnTo>
                  <a:close/>
                </a:path>
              </a:pathLst>
            </a:custGeom>
            <a:gradFill>
              <a:gsLst>
                <a:gs pos="0">
                  <a:schemeClr val="accent1"/>
                </a:gs>
                <a:gs pos="100000">
                  <a:schemeClr val="accent2"/>
                </a:gs>
              </a:gsLst>
              <a:lin ang="10800000" scaled="1"/>
            </a:gradFill>
            <a:ln w="0" cap="flat">
              <a:noFill/>
              <a:prstDash val="solid"/>
              <a:miter/>
            </a:ln>
          </p:spPr>
          <p:txBody>
            <a:bodyPr rtlCol="0" anchor="ctr"/>
            <a:lstStyle/>
            <a:p>
              <a:endParaRPr lang="en-US" dirty="0"/>
            </a:p>
          </p:txBody>
        </p:sp>
        <p:sp>
          <p:nvSpPr>
            <p:cNvPr id="24" name="TextBox 23">
              <a:extLst>
                <a:ext uri="{FF2B5EF4-FFF2-40B4-BE49-F238E27FC236}">
                  <a16:creationId xmlns:a16="http://schemas.microsoft.com/office/drawing/2014/main" id="{26A69062-2C3F-B6A9-01EA-770E1128D2F3}"/>
                </a:ext>
              </a:extLst>
            </p:cNvPr>
            <p:cNvSpPr txBox="1"/>
            <p:nvPr/>
          </p:nvSpPr>
          <p:spPr>
            <a:xfrm>
              <a:off x="3760095" y="4569562"/>
              <a:ext cx="827235" cy="437043"/>
            </a:xfrm>
            <a:prstGeom prst="rect">
              <a:avLst/>
            </a:prstGeom>
            <a:noFill/>
          </p:spPr>
          <p:txBody>
            <a:bodyPr wrap="square" rtlCol="0">
              <a:spAutoFit/>
            </a:bodyPr>
            <a:lstStyle/>
            <a:p>
              <a:pPr algn="ctr">
                <a:lnSpc>
                  <a:spcPct val="80000"/>
                </a:lnSpc>
              </a:pPr>
              <a:r>
                <a:rPr lang="en-US" sz="2800" b="1" dirty="0">
                  <a:solidFill>
                    <a:schemeClr val="bg1"/>
                  </a:solidFill>
                </a:rPr>
                <a:t>04</a:t>
              </a:r>
            </a:p>
          </p:txBody>
        </p:sp>
      </p:grpSp>
      <p:grpSp>
        <p:nvGrpSpPr>
          <p:cNvPr id="38" name="Group 37">
            <a:extLst>
              <a:ext uri="{FF2B5EF4-FFF2-40B4-BE49-F238E27FC236}">
                <a16:creationId xmlns:a16="http://schemas.microsoft.com/office/drawing/2014/main" id="{97899A9C-BBDC-0026-7F78-6F852C71E9D4}"/>
              </a:ext>
            </a:extLst>
          </p:cNvPr>
          <p:cNvGrpSpPr/>
          <p:nvPr/>
        </p:nvGrpSpPr>
        <p:grpSpPr>
          <a:xfrm>
            <a:off x="4507065" y="5574797"/>
            <a:ext cx="1006226" cy="782913"/>
            <a:chOff x="3399423" y="5574797"/>
            <a:chExt cx="1006226" cy="782913"/>
          </a:xfrm>
        </p:grpSpPr>
        <p:sp>
          <p:nvSpPr>
            <p:cNvPr id="26" name="Trapezoid 25">
              <a:extLst>
                <a:ext uri="{FF2B5EF4-FFF2-40B4-BE49-F238E27FC236}">
                  <a16:creationId xmlns:a16="http://schemas.microsoft.com/office/drawing/2014/main" id="{43563A61-BECE-933C-BB59-F2E008C52E96}"/>
                </a:ext>
              </a:extLst>
            </p:cNvPr>
            <p:cNvSpPr/>
            <p:nvPr/>
          </p:nvSpPr>
          <p:spPr>
            <a:xfrm rot="10800000">
              <a:off x="3399423" y="5925662"/>
              <a:ext cx="1006226" cy="432048"/>
            </a:xfrm>
            <a:prstGeom prst="trapezoid">
              <a:avLst/>
            </a:prstGeom>
            <a:solidFill>
              <a:schemeClr val="bg1">
                <a:lumMod val="65000"/>
              </a:schemeClr>
            </a:solidFill>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Graphic 9">
              <a:extLst>
                <a:ext uri="{FF2B5EF4-FFF2-40B4-BE49-F238E27FC236}">
                  <a16:creationId xmlns:a16="http://schemas.microsoft.com/office/drawing/2014/main" id="{836D00CE-C88D-DCCF-3CAF-C2E52734E4B6}"/>
                </a:ext>
              </a:extLst>
            </p:cNvPr>
            <p:cNvSpPr/>
            <p:nvPr/>
          </p:nvSpPr>
          <p:spPr>
            <a:xfrm>
              <a:off x="3399461" y="5574797"/>
              <a:ext cx="836658" cy="577155"/>
            </a:xfrm>
            <a:custGeom>
              <a:avLst/>
              <a:gdLst>
                <a:gd name="connsiteX0" fmla="*/ 0 w 836658"/>
                <a:gd name="connsiteY0" fmla="*/ 577155 h 577155"/>
                <a:gd name="connsiteX1" fmla="*/ 110689 w 836658"/>
                <a:gd name="connsiteY1" fmla="*/ 129067 h 577155"/>
                <a:gd name="connsiteX2" fmla="*/ 275531 w 836658"/>
                <a:gd name="connsiteY2" fmla="*/ 0 h 577155"/>
                <a:gd name="connsiteX3" fmla="*/ 666801 w 836658"/>
                <a:gd name="connsiteY3" fmla="*/ 0 h 577155"/>
                <a:gd name="connsiteX4" fmla="*/ 831642 w 836658"/>
                <a:gd name="connsiteY4" fmla="*/ 210436 h 577155"/>
                <a:gd name="connsiteX5" fmla="*/ 773001 w 836658"/>
                <a:gd name="connsiteY5" fmla="*/ 448088 h 577155"/>
                <a:gd name="connsiteX6" fmla="*/ 608159 w 836658"/>
                <a:gd name="connsiteY6" fmla="*/ 577155 h 577155"/>
                <a:gd name="connsiteX7" fmla="*/ 0 w 836658"/>
                <a:gd name="connsiteY7" fmla="*/ 577155 h 5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658" h="577155">
                  <a:moveTo>
                    <a:pt x="0" y="577155"/>
                  </a:moveTo>
                  <a:lnTo>
                    <a:pt x="110689" y="129067"/>
                  </a:lnTo>
                  <a:cubicBezTo>
                    <a:pt x="129348" y="53310"/>
                    <a:pt x="197389" y="0"/>
                    <a:pt x="275531" y="0"/>
                  </a:cubicBezTo>
                  <a:lnTo>
                    <a:pt x="666801" y="0"/>
                  </a:lnTo>
                  <a:cubicBezTo>
                    <a:pt x="777069" y="0"/>
                    <a:pt x="858017" y="103394"/>
                    <a:pt x="831642" y="210436"/>
                  </a:cubicBezTo>
                  <a:lnTo>
                    <a:pt x="773001" y="448088"/>
                  </a:lnTo>
                  <a:cubicBezTo>
                    <a:pt x="754342" y="523845"/>
                    <a:pt x="686301" y="577155"/>
                    <a:pt x="608159" y="577155"/>
                  </a:cubicBezTo>
                  <a:lnTo>
                    <a:pt x="0" y="577155"/>
                  </a:lnTo>
                  <a:close/>
                </a:path>
              </a:pathLst>
            </a:custGeom>
            <a:gradFill>
              <a:gsLst>
                <a:gs pos="0">
                  <a:schemeClr val="accent1"/>
                </a:gs>
                <a:gs pos="100000">
                  <a:schemeClr val="accent2"/>
                </a:gs>
              </a:gsLst>
              <a:lin ang="10800000" scaled="1"/>
            </a:gradFill>
            <a:ln w="0" cap="flat">
              <a:noFill/>
              <a:prstDash val="solid"/>
              <a:miter/>
            </a:ln>
          </p:spPr>
          <p:txBody>
            <a:bodyPr rtlCol="0" anchor="ctr"/>
            <a:lstStyle/>
            <a:p>
              <a:endParaRPr lang="en-US" dirty="0"/>
            </a:p>
          </p:txBody>
        </p:sp>
        <p:sp>
          <p:nvSpPr>
            <p:cNvPr id="28" name="TextBox 27">
              <a:extLst>
                <a:ext uri="{FF2B5EF4-FFF2-40B4-BE49-F238E27FC236}">
                  <a16:creationId xmlns:a16="http://schemas.microsoft.com/office/drawing/2014/main" id="{91EA18E6-768F-3836-1BDF-02F29AE62A31}"/>
                </a:ext>
              </a:extLst>
            </p:cNvPr>
            <p:cNvSpPr txBox="1"/>
            <p:nvPr/>
          </p:nvSpPr>
          <p:spPr>
            <a:xfrm>
              <a:off x="3413970" y="5673285"/>
              <a:ext cx="827235" cy="437043"/>
            </a:xfrm>
            <a:prstGeom prst="rect">
              <a:avLst/>
            </a:prstGeom>
            <a:noFill/>
          </p:spPr>
          <p:txBody>
            <a:bodyPr wrap="square" rtlCol="0">
              <a:spAutoFit/>
            </a:bodyPr>
            <a:lstStyle/>
            <a:p>
              <a:pPr algn="ctr">
                <a:lnSpc>
                  <a:spcPct val="80000"/>
                </a:lnSpc>
              </a:pPr>
              <a:r>
                <a:rPr lang="en-US" sz="2800" b="1" dirty="0">
                  <a:solidFill>
                    <a:schemeClr val="bg1"/>
                  </a:solidFill>
                </a:rPr>
                <a:t>05</a:t>
              </a:r>
            </a:p>
          </p:txBody>
        </p:sp>
      </p:grpSp>
      <p:sp>
        <p:nvSpPr>
          <p:cNvPr id="30" name="TextBox 29">
            <a:extLst>
              <a:ext uri="{FF2B5EF4-FFF2-40B4-BE49-F238E27FC236}">
                <a16:creationId xmlns:a16="http://schemas.microsoft.com/office/drawing/2014/main" id="{A20BD1D4-71CB-B4E3-3AA4-2F2369759789}"/>
              </a:ext>
            </a:extLst>
          </p:cNvPr>
          <p:cNvSpPr txBox="1"/>
          <p:nvPr/>
        </p:nvSpPr>
        <p:spPr>
          <a:xfrm>
            <a:off x="5569954" y="4662724"/>
            <a:ext cx="6562207" cy="338554"/>
          </a:xfrm>
          <a:prstGeom prst="rect">
            <a:avLst/>
          </a:prstGeom>
          <a:noFill/>
        </p:spPr>
        <p:txBody>
          <a:bodyPr wrap="square" rtlCol="0">
            <a:spAutoFit/>
          </a:bodyPr>
          <a:lstStyle/>
          <a:p>
            <a:pPr>
              <a:lnSpc>
                <a:spcPct val="80000"/>
              </a:lnSpc>
            </a:pPr>
            <a:r>
              <a:rPr lang="en-US" sz="2000" dirty="0"/>
              <a:t>Community Involvement | Business Impact</a:t>
            </a:r>
          </a:p>
        </p:txBody>
      </p:sp>
      <p:sp>
        <p:nvSpPr>
          <p:cNvPr id="31" name="TextBox 30">
            <a:extLst>
              <a:ext uri="{FF2B5EF4-FFF2-40B4-BE49-F238E27FC236}">
                <a16:creationId xmlns:a16="http://schemas.microsoft.com/office/drawing/2014/main" id="{DEFC23CE-9208-7B1B-F5A1-A6BC457C3693}"/>
              </a:ext>
            </a:extLst>
          </p:cNvPr>
          <p:cNvSpPr txBox="1"/>
          <p:nvPr/>
        </p:nvSpPr>
        <p:spPr>
          <a:xfrm>
            <a:off x="5508870" y="3685510"/>
            <a:ext cx="5770118" cy="338554"/>
          </a:xfrm>
          <a:prstGeom prst="rect">
            <a:avLst/>
          </a:prstGeom>
          <a:noFill/>
        </p:spPr>
        <p:txBody>
          <a:bodyPr wrap="square" rtlCol="0">
            <a:spAutoFit/>
          </a:bodyPr>
          <a:lstStyle/>
          <a:p>
            <a:pPr>
              <a:lnSpc>
                <a:spcPct val="80000"/>
              </a:lnSpc>
            </a:pPr>
            <a:r>
              <a:rPr lang="en-US" sz="2000" dirty="0"/>
              <a:t>Effective Community Engagement </a:t>
            </a:r>
          </a:p>
        </p:txBody>
      </p:sp>
      <p:sp>
        <p:nvSpPr>
          <p:cNvPr id="32" name="TextBox 31">
            <a:extLst>
              <a:ext uri="{FF2B5EF4-FFF2-40B4-BE49-F238E27FC236}">
                <a16:creationId xmlns:a16="http://schemas.microsoft.com/office/drawing/2014/main" id="{136B60C0-339D-4359-F74B-012CA42F3A55}"/>
              </a:ext>
            </a:extLst>
          </p:cNvPr>
          <p:cNvSpPr txBox="1"/>
          <p:nvPr/>
        </p:nvSpPr>
        <p:spPr>
          <a:xfrm>
            <a:off x="5508870" y="2698928"/>
            <a:ext cx="5578320" cy="338554"/>
          </a:xfrm>
          <a:prstGeom prst="rect">
            <a:avLst/>
          </a:prstGeom>
          <a:noFill/>
        </p:spPr>
        <p:txBody>
          <a:bodyPr wrap="square" rtlCol="0">
            <a:spAutoFit/>
          </a:bodyPr>
          <a:lstStyle/>
          <a:p>
            <a:pPr>
              <a:lnSpc>
                <a:spcPct val="80000"/>
              </a:lnSpc>
            </a:pPr>
            <a:r>
              <a:rPr lang="en-US" sz="2000" dirty="0"/>
              <a:t>Build your BRIDGE to a Stronger Community </a:t>
            </a:r>
          </a:p>
        </p:txBody>
      </p:sp>
      <p:sp>
        <p:nvSpPr>
          <p:cNvPr id="33" name="TextBox 32">
            <a:extLst>
              <a:ext uri="{FF2B5EF4-FFF2-40B4-BE49-F238E27FC236}">
                <a16:creationId xmlns:a16="http://schemas.microsoft.com/office/drawing/2014/main" id="{480C7D01-A620-2F04-E6AE-2E51D1058A00}"/>
              </a:ext>
            </a:extLst>
          </p:cNvPr>
          <p:cNvSpPr txBox="1"/>
          <p:nvPr/>
        </p:nvSpPr>
        <p:spPr>
          <a:xfrm>
            <a:off x="5569954" y="5717446"/>
            <a:ext cx="4696954" cy="338554"/>
          </a:xfrm>
          <a:prstGeom prst="rect">
            <a:avLst/>
          </a:prstGeom>
          <a:noFill/>
        </p:spPr>
        <p:txBody>
          <a:bodyPr wrap="square" rtlCol="0">
            <a:spAutoFit/>
          </a:bodyPr>
          <a:lstStyle/>
          <a:p>
            <a:pPr>
              <a:lnSpc>
                <a:spcPct val="80000"/>
              </a:lnSpc>
            </a:pPr>
            <a:r>
              <a:rPr lang="en-US" sz="2000" dirty="0"/>
              <a:t>Q&amp;A</a:t>
            </a:r>
          </a:p>
        </p:txBody>
      </p:sp>
      <p:sp>
        <p:nvSpPr>
          <p:cNvPr id="47" name="Block Arc 46">
            <a:extLst>
              <a:ext uri="{FF2B5EF4-FFF2-40B4-BE49-F238E27FC236}">
                <a16:creationId xmlns:a16="http://schemas.microsoft.com/office/drawing/2014/main" id="{C73D95A0-E91C-D285-A790-7B064C48CF68}"/>
              </a:ext>
            </a:extLst>
          </p:cNvPr>
          <p:cNvSpPr>
            <a:spLocks/>
          </p:cNvSpPr>
          <p:nvPr/>
        </p:nvSpPr>
        <p:spPr>
          <a:xfrm rot="16200000">
            <a:off x="11420845" y="0"/>
            <a:ext cx="1535960" cy="1535960"/>
          </a:xfrm>
          <a:prstGeom prst="blockArc">
            <a:avLst/>
          </a:prstGeom>
          <a:solidFill>
            <a:schemeClr val="accent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11723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Block Arc 118">
            <a:extLst>
              <a:ext uri="{FF2B5EF4-FFF2-40B4-BE49-F238E27FC236}">
                <a16:creationId xmlns:a16="http://schemas.microsoft.com/office/drawing/2014/main" id="{5A1B1E9F-E6C6-D604-EDC3-9493503356F2}"/>
              </a:ext>
            </a:extLst>
          </p:cNvPr>
          <p:cNvSpPr>
            <a:spLocks/>
          </p:cNvSpPr>
          <p:nvPr/>
        </p:nvSpPr>
        <p:spPr>
          <a:xfrm rot="5400000">
            <a:off x="-1706637" y="3429000"/>
            <a:ext cx="3416688" cy="3416688"/>
          </a:xfrm>
          <a:prstGeom prst="blockArc">
            <a:avLst/>
          </a:prstGeom>
          <a:solidFill>
            <a:schemeClr val="accent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C929990-217D-784B-1ABA-526C069F2A54}"/>
              </a:ext>
            </a:extLst>
          </p:cNvPr>
          <p:cNvSpPr>
            <a:spLocks noGrp="1"/>
          </p:cNvSpPr>
          <p:nvPr>
            <p:ph type="title"/>
          </p:nvPr>
        </p:nvSpPr>
        <p:spPr>
          <a:xfrm>
            <a:off x="120495" y="104005"/>
            <a:ext cx="10592841" cy="1296145"/>
          </a:xfrm>
        </p:spPr>
        <p:txBody>
          <a:bodyPr/>
          <a:lstStyle/>
          <a:p>
            <a:r>
              <a:rPr lang="en-US" dirty="0"/>
              <a:t>Diversity, Equity, and Inclusion | The Difference</a:t>
            </a:r>
          </a:p>
        </p:txBody>
      </p:sp>
      <p:sp>
        <p:nvSpPr>
          <p:cNvPr id="105" name="Oval 104">
            <a:extLst>
              <a:ext uri="{FF2B5EF4-FFF2-40B4-BE49-F238E27FC236}">
                <a16:creationId xmlns:a16="http://schemas.microsoft.com/office/drawing/2014/main" id="{D431F576-43B9-BAD2-9D81-6E83DE454958}"/>
              </a:ext>
            </a:extLst>
          </p:cNvPr>
          <p:cNvSpPr/>
          <p:nvPr/>
        </p:nvSpPr>
        <p:spPr>
          <a:xfrm>
            <a:off x="7712803" y="1269609"/>
            <a:ext cx="1297322" cy="2083179"/>
          </a:xfrm>
          <a:prstGeom prst="ellipse">
            <a:avLst/>
          </a:prstGeom>
          <a:gradFill flip="none" rotWithShape="1">
            <a:gsLst>
              <a:gs pos="0">
                <a:schemeClr val="accent1">
                  <a:lumMod val="5000"/>
                  <a:lumOff val="95000"/>
                  <a:alpha val="0"/>
                </a:schemeClr>
              </a:gs>
              <a:gs pos="100000">
                <a:schemeClr val="accent3"/>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8D58DFCD-14A8-B84F-0BFC-51D59D501514}"/>
              </a:ext>
            </a:extLst>
          </p:cNvPr>
          <p:cNvSpPr/>
          <p:nvPr/>
        </p:nvSpPr>
        <p:spPr>
          <a:xfrm flipV="1">
            <a:off x="10113690" y="3521840"/>
            <a:ext cx="1907482" cy="3062946"/>
          </a:xfrm>
          <a:prstGeom prst="ellipse">
            <a:avLst/>
          </a:prstGeom>
          <a:gradFill flip="none" rotWithShape="1">
            <a:gsLst>
              <a:gs pos="0">
                <a:schemeClr val="accent1">
                  <a:lumMod val="5000"/>
                  <a:lumOff val="95000"/>
                  <a:alpha val="0"/>
                </a:schemeClr>
              </a:gs>
              <a:gs pos="100000">
                <a:schemeClr val="accent1">
                  <a:lumMod val="30000"/>
                  <a:lumOff val="7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F453AF54-3BF4-E968-E2DE-1C433F7D3001}"/>
              </a:ext>
            </a:extLst>
          </p:cNvPr>
          <p:cNvSpPr/>
          <p:nvPr/>
        </p:nvSpPr>
        <p:spPr>
          <a:xfrm>
            <a:off x="158304" y="1258203"/>
            <a:ext cx="1907482" cy="3062946"/>
          </a:xfrm>
          <a:prstGeom prst="ellipse">
            <a:avLst/>
          </a:prstGeom>
          <a:gradFill flip="none" rotWithShape="1">
            <a:gsLst>
              <a:gs pos="0">
                <a:schemeClr val="accent1">
                  <a:lumMod val="5000"/>
                  <a:lumOff val="95000"/>
                  <a:alpha val="0"/>
                </a:schemeClr>
              </a:gs>
              <a:gs pos="100000">
                <a:schemeClr val="accent1">
                  <a:lumMod val="30000"/>
                  <a:lumOff val="7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45FE852C-D78F-DDC2-D382-FE733461219A}"/>
              </a:ext>
            </a:extLst>
          </p:cNvPr>
          <p:cNvSpPr/>
          <p:nvPr/>
        </p:nvSpPr>
        <p:spPr>
          <a:xfrm rot="10800000">
            <a:off x="6678738" y="2537401"/>
            <a:ext cx="2520552" cy="4047385"/>
          </a:xfrm>
          <a:prstGeom prst="ellipse">
            <a:avLst/>
          </a:prstGeom>
          <a:gradFill flip="none" rotWithShape="1">
            <a:gsLst>
              <a:gs pos="0">
                <a:schemeClr val="accent1">
                  <a:lumMod val="5000"/>
                  <a:lumOff val="95000"/>
                  <a:alpha val="0"/>
                </a:schemeClr>
              </a:gs>
              <a:gs pos="100000">
                <a:schemeClr val="accent1">
                  <a:lumMod val="30000"/>
                  <a:lumOff val="7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9199B701-BFAB-F8E5-BD91-D3143B2E5D20}"/>
              </a:ext>
            </a:extLst>
          </p:cNvPr>
          <p:cNvSpPr/>
          <p:nvPr/>
        </p:nvSpPr>
        <p:spPr>
          <a:xfrm>
            <a:off x="3033893" y="1158131"/>
            <a:ext cx="2520552" cy="4047385"/>
          </a:xfrm>
          <a:prstGeom prst="ellipse">
            <a:avLst/>
          </a:prstGeom>
          <a:gradFill flip="none" rotWithShape="1">
            <a:gsLst>
              <a:gs pos="0">
                <a:schemeClr val="accent1">
                  <a:lumMod val="5000"/>
                  <a:lumOff val="95000"/>
                  <a:alpha val="0"/>
                </a:schemeClr>
              </a:gs>
              <a:gs pos="100000">
                <a:schemeClr val="accent1">
                  <a:lumMod val="30000"/>
                  <a:lumOff val="7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apezoid 17">
            <a:extLst>
              <a:ext uri="{FF2B5EF4-FFF2-40B4-BE49-F238E27FC236}">
                <a16:creationId xmlns:a16="http://schemas.microsoft.com/office/drawing/2014/main" id="{C570F990-71BA-E4CE-EE26-48E2BA8CD858}"/>
              </a:ext>
            </a:extLst>
          </p:cNvPr>
          <p:cNvSpPr/>
          <p:nvPr/>
        </p:nvSpPr>
        <p:spPr>
          <a:xfrm>
            <a:off x="8393970" y="5232648"/>
            <a:ext cx="2808312" cy="693763"/>
          </a:xfrm>
          <a:prstGeom prst="trapezoid">
            <a:avLst/>
          </a:prstGeom>
          <a:solidFill>
            <a:schemeClr val="bg1">
              <a:lumMod val="75000"/>
            </a:schemeClr>
          </a:solidFill>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apezoid 15">
            <a:extLst>
              <a:ext uri="{FF2B5EF4-FFF2-40B4-BE49-F238E27FC236}">
                <a16:creationId xmlns:a16="http://schemas.microsoft.com/office/drawing/2014/main" id="{DE8A2B66-AB48-F831-3FE2-7CB18FE50B46}"/>
              </a:ext>
            </a:extLst>
          </p:cNvPr>
          <p:cNvSpPr/>
          <p:nvPr/>
        </p:nvSpPr>
        <p:spPr>
          <a:xfrm>
            <a:off x="4690255" y="5232648"/>
            <a:ext cx="2808312" cy="693763"/>
          </a:xfrm>
          <a:prstGeom prst="trapezoid">
            <a:avLst/>
          </a:prstGeom>
          <a:solidFill>
            <a:schemeClr val="bg1">
              <a:lumMod val="75000"/>
            </a:schemeClr>
          </a:solidFill>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apezoid 14">
            <a:extLst>
              <a:ext uri="{FF2B5EF4-FFF2-40B4-BE49-F238E27FC236}">
                <a16:creationId xmlns:a16="http://schemas.microsoft.com/office/drawing/2014/main" id="{168FF779-F83C-FAE2-150D-BBF6F54F6562}"/>
              </a:ext>
            </a:extLst>
          </p:cNvPr>
          <p:cNvSpPr/>
          <p:nvPr/>
        </p:nvSpPr>
        <p:spPr>
          <a:xfrm>
            <a:off x="975662" y="5232648"/>
            <a:ext cx="2808312" cy="693763"/>
          </a:xfrm>
          <a:prstGeom prst="trapezoid">
            <a:avLst/>
          </a:prstGeom>
          <a:solidFill>
            <a:schemeClr val="bg1">
              <a:lumMod val="75000"/>
            </a:schemeClr>
          </a:solidFill>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0BCC642E-3DE7-0DD6-E756-986A3E3E3DCD}"/>
              </a:ext>
            </a:extLst>
          </p:cNvPr>
          <p:cNvSpPr/>
          <p:nvPr/>
        </p:nvSpPr>
        <p:spPr>
          <a:xfrm>
            <a:off x="609441" y="2110717"/>
            <a:ext cx="3540755" cy="3468813"/>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86238DCB-50B6-60A9-18D0-D9691ACAF6EC}"/>
              </a:ext>
            </a:extLst>
          </p:cNvPr>
          <p:cNvSpPr/>
          <p:nvPr/>
        </p:nvSpPr>
        <p:spPr>
          <a:xfrm>
            <a:off x="4324034" y="2110717"/>
            <a:ext cx="3540755" cy="346881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6D8EFA08-2E2C-E2C3-31A0-09763309E0F0}"/>
              </a:ext>
            </a:extLst>
          </p:cNvPr>
          <p:cNvSpPr/>
          <p:nvPr/>
        </p:nvSpPr>
        <p:spPr>
          <a:xfrm>
            <a:off x="8038627" y="2110717"/>
            <a:ext cx="3540755" cy="3468813"/>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3BE1EBD8-E43A-5C43-9DA2-FBD69DC99C00}"/>
              </a:ext>
            </a:extLst>
          </p:cNvPr>
          <p:cNvSpPr txBox="1"/>
          <p:nvPr/>
        </p:nvSpPr>
        <p:spPr>
          <a:xfrm>
            <a:off x="1679228" y="2164449"/>
            <a:ext cx="1277654" cy="338554"/>
          </a:xfrm>
          <a:prstGeom prst="rect">
            <a:avLst/>
          </a:prstGeom>
          <a:noFill/>
        </p:spPr>
        <p:txBody>
          <a:bodyPr wrap="square" rtlCol="0">
            <a:spAutoFit/>
          </a:bodyPr>
          <a:lstStyle/>
          <a:p>
            <a:pPr algn="ctr">
              <a:lnSpc>
                <a:spcPct val="80000"/>
              </a:lnSpc>
            </a:pPr>
            <a:r>
              <a:rPr lang="en-US" sz="2000" b="1" dirty="0">
                <a:solidFill>
                  <a:schemeClr val="bg1"/>
                </a:solidFill>
              </a:rPr>
              <a:t>Diversity</a:t>
            </a:r>
          </a:p>
        </p:txBody>
      </p:sp>
      <p:sp>
        <p:nvSpPr>
          <p:cNvPr id="61" name="TextBox 60">
            <a:extLst>
              <a:ext uri="{FF2B5EF4-FFF2-40B4-BE49-F238E27FC236}">
                <a16:creationId xmlns:a16="http://schemas.microsoft.com/office/drawing/2014/main" id="{7A8588F0-F029-DF16-2535-DF26247B0502}"/>
              </a:ext>
            </a:extLst>
          </p:cNvPr>
          <p:cNvSpPr txBox="1"/>
          <p:nvPr/>
        </p:nvSpPr>
        <p:spPr>
          <a:xfrm>
            <a:off x="886637" y="2543007"/>
            <a:ext cx="3074688" cy="2677656"/>
          </a:xfrm>
          <a:prstGeom prst="rect">
            <a:avLst/>
          </a:prstGeom>
          <a:noFill/>
        </p:spPr>
        <p:txBody>
          <a:bodyPr wrap="square" rtlCol="0">
            <a:spAutoFit/>
          </a:bodyPr>
          <a:lstStyle/>
          <a:p>
            <a:r>
              <a:rPr lang="en-US" sz="1400" dirty="0">
                <a:solidFill>
                  <a:schemeClr val="bg1"/>
                </a:solidFill>
              </a:rPr>
              <a:t>Representation that encompasses the perspectives, unique qualities, and values of everyone. Including but not limited to- ethnicity, national origin, language, gender, race, sexual orientation, physical appearance, education, professional background, socioeconomic status, age, lived experience, abilities, religious beliefs. It is about recognizing and appreciating the value that different cultures offer. </a:t>
            </a:r>
          </a:p>
        </p:txBody>
      </p:sp>
      <p:sp>
        <p:nvSpPr>
          <p:cNvPr id="72" name="Arc 71">
            <a:extLst>
              <a:ext uri="{FF2B5EF4-FFF2-40B4-BE49-F238E27FC236}">
                <a16:creationId xmlns:a16="http://schemas.microsoft.com/office/drawing/2014/main" id="{40D2C86E-204C-4EC4-E9F0-38F76516F380}"/>
              </a:ext>
            </a:extLst>
          </p:cNvPr>
          <p:cNvSpPr/>
          <p:nvPr/>
        </p:nvSpPr>
        <p:spPr>
          <a:xfrm>
            <a:off x="2926060" y="954446"/>
            <a:ext cx="2774246" cy="4454755"/>
          </a:xfrm>
          <a:prstGeom prst="arc">
            <a:avLst>
              <a:gd name="adj1" fmla="val 12953029"/>
              <a:gd name="adj2" fmla="val 19400416"/>
            </a:avLst>
          </a:prstGeom>
          <a:ln w="25400">
            <a:prstDash val="sysDot"/>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3" name="Arc 72">
            <a:extLst>
              <a:ext uri="{FF2B5EF4-FFF2-40B4-BE49-F238E27FC236}">
                <a16:creationId xmlns:a16="http://schemas.microsoft.com/office/drawing/2014/main" id="{43B303F4-DFB6-A26A-5C2B-9009CFE0FAB5}"/>
              </a:ext>
            </a:extLst>
          </p:cNvPr>
          <p:cNvSpPr/>
          <p:nvPr/>
        </p:nvSpPr>
        <p:spPr>
          <a:xfrm flipV="1">
            <a:off x="6564318" y="2299240"/>
            <a:ext cx="2774246" cy="4454755"/>
          </a:xfrm>
          <a:prstGeom prst="arc">
            <a:avLst>
              <a:gd name="adj1" fmla="val 12883707"/>
              <a:gd name="adj2" fmla="val 19545465"/>
            </a:avLst>
          </a:prstGeom>
          <a:ln w="25400">
            <a:prstDash val="sysDot"/>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8" name="Block Arc 117">
            <a:extLst>
              <a:ext uri="{FF2B5EF4-FFF2-40B4-BE49-F238E27FC236}">
                <a16:creationId xmlns:a16="http://schemas.microsoft.com/office/drawing/2014/main" id="{0FBDEDBA-6EB1-75F5-7D87-9AB6E04F760A}"/>
              </a:ext>
            </a:extLst>
          </p:cNvPr>
          <p:cNvSpPr>
            <a:spLocks/>
          </p:cNvSpPr>
          <p:nvPr/>
        </p:nvSpPr>
        <p:spPr>
          <a:xfrm rot="16200000">
            <a:off x="10834269" y="1523421"/>
            <a:ext cx="2749621" cy="2749621"/>
          </a:xfrm>
          <a:prstGeom prst="blockArc">
            <a:avLst/>
          </a:prstGeom>
          <a:solidFill>
            <a:schemeClr val="accent4">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0" name="Oval 119">
            <a:extLst>
              <a:ext uri="{FF2B5EF4-FFF2-40B4-BE49-F238E27FC236}">
                <a16:creationId xmlns:a16="http://schemas.microsoft.com/office/drawing/2014/main" id="{FDE91EDC-554C-82DC-24B3-332590963FB9}"/>
              </a:ext>
            </a:extLst>
          </p:cNvPr>
          <p:cNvSpPr/>
          <p:nvPr/>
        </p:nvSpPr>
        <p:spPr>
          <a:xfrm>
            <a:off x="2025884" y="5577281"/>
            <a:ext cx="584342" cy="58434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id="{0E7E8979-9451-3697-D24C-E845E1E800CA}"/>
              </a:ext>
            </a:extLst>
          </p:cNvPr>
          <p:cNvSpPr/>
          <p:nvPr/>
        </p:nvSpPr>
        <p:spPr>
          <a:xfrm>
            <a:off x="9554633" y="5459442"/>
            <a:ext cx="444112" cy="444112"/>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F3D94C6D-7773-A8B4-34F6-A8975CA1FAC6}"/>
              </a:ext>
            </a:extLst>
          </p:cNvPr>
          <p:cNvSpPr/>
          <p:nvPr/>
        </p:nvSpPr>
        <p:spPr>
          <a:xfrm>
            <a:off x="7102524" y="1782334"/>
            <a:ext cx="494348" cy="470892"/>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9A64F3D-BEAA-BEDB-BA75-3E95CF386F2B}"/>
              </a:ext>
            </a:extLst>
          </p:cNvPr>
          <p:cNvSpPr txBox="1"/>
          <p:nvPr/>
        </p:nvSpPr>
        <p:spPr>
          <a:xfrm>
            <a:off x="5449042" y="2167291"/>
            <a:ext cx="1277654" cy="338554"/>
          </a:xfrm>
          <a:prstGeom prst="rect">
            <a:avLst/>
          </a:prstGeom>
          <a:noFill/>
        </p:spPr>
        <p:txBody>
          <a:bodyPr wrap="square" rtlCol="0">
            <a:spAutoFit/>
          </a:bodyPr>
          <a:lstStyle/>
          <a:p>
            <a:pPr algn="ctr">
              <a:lnSpc>
                <a:spcPct val="80000"/>
              </a:lnSpc>
            </a:pPr>
            <a:r>
              <a:rPr lang="en-US" sz="2000" b="1" dirty="0">
                <a:solidFill>
                  <a:schemeClr val="bg1"/>
                </a:solidFill>
              </a:rPr>
              <a:t>Equity</a:t>
            </a:r>
          </a:p>
        </p:txBody>
      </p:sp>
      <p:sp>
        <p:nvSpPr>
          <p:cNvPr id="9" name="TextBox 8">
            <a:extLst>
              <a:ext uri="{FF2B5EF4-FFF2-40B4-BE49-F238E27FC236}">
                <a16:creationId xmlns:a16="http://schemas.microsoft.com/office/drawing/2014/main" id="{7EF601D7-489B-7C9C-5FC7-74A8601CAA54}"/>
              </a:ext>
            </a:extLst>
          </p:cNvPr>
          <p:cNvSpPr txBox="1"/>
          <p:nvPr/>
        </p:nvSpPr>
        <p:spPr>
          <a:xfrm>
            <a:off x="4504796" y="2600106"/>
            <a:ext cx="3292311" cy="2462213"/>
          </a:xfrm>
          <a:prstGeom prst="rect">
            <a:avLst/>
          </a:prstGeom>
          <a:noFill/>
        </p:spPr>
        <p:txBody>
          <a:bodyPr wrap="square" rtlCol="0">
            <a:spAutoFit/>
          </a:bodyPr>
          <a:lstStyle/>
          <a:p>
            <a:r>
              <a:rPr lang="en-US" sz="1400" dirty="0">
                <a:solidFill>
                  <a:schemeClr val="bg1"/>
                </a:solidFill>
              </a:rPr>
              <a:t>The fair treatment, access, opportunity, and advancement of all people, while at the same time striving to identify and eliminate barriers that prevent the full participation of some groups. The principle of equity acknowledges that there are historically underserved and underrepresented populations and that fairness regarding these unbalanced conditions is necessary to provide equal opportunity for all.</a:t>
            </a:r>
          </a:p>
        </p:txBody>
      </p:sp>
      <p:sp>
        <p:nvSpPr>
          <p:cNvPr id="10" name="TextBox 9">
            <a:extLst>
              <a:ext uri="{FF2B5EF4-FFF2-40B4-BE49-F238E27FC236}">
                <a16:creationId xmlns:a16="http://schemas.microsoft.com/office/drawing/2014/main" id="{808E6329-CBB7-E9F7-1223-0A25F8F8FF8E}"/>
              </a:ext>
            </a:extLst>
          </p:cNvPr>
          <p:cNvSpPr txBox="1"/>
          <p:nvPr/>
        </p:nvSpPr>
        <p:spPr>
          <a:xfrm>
            <a:off x="9164589" y="2159503"/>
            <a:ext cx="1277654" cy="338554"/>
          </a:xfrm>
          <a:prstGeom prst="rect">
            <a:avLst/>
          </a:prstGeom>
          <a:noFill/>
        </p:spPr>
        <p:txBody>
          <a:bodyPr wrap="square" rtlCol="0">
            <a:spAutoFit/>
          </a:bodyPr>
          <a:lstStyle/>
          <a:p>
            <a:pPr algn="ctr">
              <a:lnSpc>
                <a:spcPct val="80000"/>
              </a:lnSpc>
            </a:pPr>
            <a:r>
              <a:rPr lang="en-US" sz="2000" b="1" dirty="0">
                <a:solidFill>
                  <a:schemeClr val="bg1"/>
                </a:solidFill>
              </a:rPr>
              <a:t>Inclusion</a:t>
            </a:r>
          </a:p>
        </p:txBody>
      </p:sp>
      <p:sp>
        <p:nvSpPr>
          <p:cNvPr id="11" name="TextBox 10">
            <a:extLst>
              <a:ext uri="{FF2B5EF4-FFF2-40B4-BE49-F238E27FC236}">
                <a16:creationId xmlns:a16="http://schemas.microsoft.com/office/drawing/2014/main" id="{03664567-96BE-2D87-C24F-3FDA62F3D6E5}"/>
              </a:ext>
            </a:extLst>
          </p:cNvPr>
          <p:cNvSpPr txBox="1"/>
          <p:nvPr/>
        </p:nvSpPr>
        <p:spPr>
          <a:xfrm>
            <a:off x="8382525" y="2591913"/>
            <a:ext cx="3074688" cy="1600438"/>
          </a:xfrm>
          <a:prstGeom prst="rect">
            <a:avLst/>
          </a:prstGeom>
          <a:noFill/>
        </p:spPr>
        <p:txBody>
          <a:bodyPr wrap="square" rtlCol="0">
            <a:spAutoFit/>
          </a:bodyPr>
          <a:lstStyle/>
          <a:p>
            <a:r>
              <a:rPr lang="en-US" sz="1400" dirty="0">
                <a:solidFill>
                  <a:schemeClr val="bg1"/>
                </a:solidFill>
              </a:rPr>
              <a:t>The act of creating an environment in which any individual or group will be welcomed, respected, </a:t>
            </a:r>
          </a:p>
          <a:p>
            <a:r>
              <a:rPr lang="en-US" sz="1400" dirty="0">
                <a:solidFill>
                  <a:schemeClr val="bg1"/>
                </a:solidFill>
              </a:rPr>
              <a:t>supported and valued as a fully integrated member. An inclusive and welcoming climate embraces and respects differences.</a:t>
            </a:r>
          </a:p>
        </p:txBody>
      </p:sp>
    </p:spTree>
    <p:extLst>
      <p:ext uri="{BB962C8B-B14F-4D97-AF65-F5344CB8AC3E}">
        <p14:creationId xmlns:p14="http://schemas.microsoft.com/office/powerpoint/2010/main" val="333172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1000"/>
                                        <p:tgtEl>
                                          <p:spTgt spid="60"/>
                                        </p:tgtEl>
                                      </p:cBhvr>
                                    </p:animEffect>
                                    <p:anim calcmode="lin" valueType="num">
                                      <p:cBhvr>
                                        <p:cTn id="13" dur="1000" fill="hold"/>
                                        <p:tgtEl>
                                          <p:spTgt spid="60"/>
                                        </p:tgtEl>
                                        <p:attrNameLst>
                                          <p:attrName>ppt_x</p:attrName>
                                        </p:attrNameLst>
                                      </p:cBhvr>
                                      <p:tavLst>
                                        <p:tav tm="0">
                                          <p:val>
                                            <p:strVal val="#ppt_x"/>
                                          </p:val>
                                        </p:tav>
                                        <p:tav tm="100000">
                                          <p:val>
                                            <p:strVal val="#ppt_x"/>
                                          </p:val>
                                        </p:tav>
                                      </p:tavLst>
                                    </p:anim>
                                    <p:anim calcmode="lin" valueType="num">
                                      <p:cBhvr>
                                        <p:cTn id="1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9990-217D-784B-1ABA-526C069F2A54}"/>
              </a:ext>
            </a:extLst>
          </p:cNvPr>
          <p:cNvSpPr>
            <a:spLocks noGrp="1"/>
          </p:cNvSpPr>
          <p:nvPr>
            <p:ph type="title"/>
          </p:nvPr>
        </p:nvSpPr>
        <p:spPr>
          <a:xfrm>
            <a:off x="89655" y="52533"/>
            <a:ext cx="10592841" cy="1296145"/>
          </a:xfrm>
        </p:spPr>
        <p:txBody>
          <a:bodyPr/>
          <a:lstStyle/>
          <a:p>
            <a:pPr>
              <a:lnSpc>
                <a:spcPct val="80000"/>
              </a:lnSpc>
            </a:pPr>
            <a:r>
              <a:rPr lang="en-US" dirty="0"/>
              <a:t>Build your BRIDGE to a Stronger Community </a:t>
            </a:r>
          </a:p>
        </p:txBody>
      </p:sp>
      <p:grpSp>
        <p:nvGrpSpPr>
          <p:cNvPr id="154" name="Group 153">
            <a:extLst>
              <a:ext uri="{FF2B5EF4-FFF2-40B4-BE49-F238E27FC236}">
                <a16:creationId xmlns:a16="http://schemas.microsoft.com/office/drawing/2014/main" id="{117D5A58-AA9E-2F09-FC12-1A5008318E86}"/>
              </a:ext>
            </a:extLst>
          </p:cNvPr>
          <p:cNvGrpSpPr/>
          <p:nvPr/>
        </p:nvGrpSpPr>
        <p:grpSpPr>
          <a:xfrm>
            <a:off x="747480" y="1124744"/>
            <a:ext cx="9793088" cy="5472608"/>
            <a:chOff x="621804" y="548680"/>
            <a:chExt cx="10301484" cy="5753490"/>
          </a:xfrm>
        </p:grpSpPr>
        <p:sp>
          <p:nvSpPr>
            <p:cNvPr id="3" name="Isosceles Triangle 2">
              <a:extLst>
                <a:ext uri="{FF2B5EF4-FFF2-40B4-BE49-F238E27FC236}">
                  <a16:creationId xmlns:a16="http://schemas.microsoft.com/office/drawing/2014/main" id="{68DF5C3D-DFA7-CA58-F7C3-450EAE7C5924}"/>
                </a:ext>
              </a:extLst>
            </p:cNvPr>
            <p:cNvSpPr/>
            <p:nvPr/>
          </p:nvSpPr>
          <p:spPr>
            <a:xfrm rot="16200000">
              <a:off x="876916" y="479160"/>
              <a:ext cx="4260079" cy="4761696"/>
            </a:xfrm>
            <a:prstGeom prst="triangle">
              <a:avLst/>
            </a:prstGeom>
            <a:gradFill flip="none" rotWithShape="1">
              <a:gsLst>
                <a:gs pos="74000">
                  <a:schemeClr val="bg1">
                    <a:lumMod val="95000"/>
                  </a:schemeClr>
                </a:gs>
                <a:gs pos="100000">
                  <a:schemeClr val="bg1">
                    <a:lumMod val="8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47CCB87-41B4-48EC-5D53-33803900F14A}"/>
                </a:ext>
              </a:extLst>
            </p:cNvPr>
            <p:cNvSpPr/>
            <p:nvPr/>
          </p:nvSpPr>
          <p:spPr>
            <a:xfrm>
              <a:off x="5501207" y="709919"/>
              <a:ext cx="5390208" cy="816264"/>
            </a:xfrm>
            <a:prstGeom prst="roundRect">
              <a:avLst/>
            </a:prstGeom>
            <a:solidFill>
              <a:schemeClr val="accent1"/>
            </a:solidFill>
            <a:ln w="762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F9DDC9F2-CC7D-DEC9-5FE2-F9B254B1AA34}"/>
                </a:ext>
              </a:extLst>
            </p:cNvPr>
            <p:cNvSpPr/>
            <p:nvPr/>
          </p:nvSpPr>
          <p:spPr>
            <a:xfrm>
              <a:off x="5501207" y="1640632"/>
              <a:ext cx="5390208" cy="816264"/>
            </a:xfrm>
            <a:prstGeom prst="roundRect">
              <a:avLst/>
            </a:prstGeom>
            <a:solidFill>
              <a:schemeClr val="accent2"/>
            </a:solidFill>
            <a:ln w="762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7B102EC-F172-7FC0-8E2C-598F4FA1C89D}"/>
                </a:ext>
              </a:extLst>
            </p:cNvPr>
            <p:cNvSpPr/>
            <p:nvPr/>
          </p:nvSpPr>
          <p:spPr>
            <a:xfrm>
              <a:off x="5501207" y="2571347"/>
              <a:ext cx="5390208" cy="816264"/>
            </a:xfrm>
            <a:prstGeom prst="roundRect">
              <a:avLst/>
            </a:prstGeom>
            <a:solidFill>
              <a:schemeClr val="accent3"/>
            </a:solidFill>
            <a:ln w="762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1D4308A-0CAF-438F-BC38-59724171C30B}"/>
                </a:ext>
              </a:extLst>
            </p:cNvPr>
            <p:cNvSpPr/>
            <p:nvPr/>
          </p:nvSpPr>
          <p:spPr>
            <a:xfrm>
              <a:off x="5501207" y="3502059"/>
              <a:ext cx="5390208" cy="816264"/>
            </a:xfrm>
            <a:prstGeom prst="roundRect">
              <a:avLst/>
            </a:prstGeom>
            <a:solidFill>
              <a:schemeClr val="accent4"/>
            </a:solidFill>
            <a:ln w="762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3461B3D-411F-0727-44C4-92E17C4547B9}"/>
                </a:ext>
              </a:extLst>
            </p:cNvPr>
            <p:cNvSpPr/>
            <p:nvPr/>
          </p:nvSpPr>
          <p:spPr>
            <a:xfrm>
              <a:off x="5501207" y="4432774"/>
              <a:ext cx="5390208" cy="816264"/>
            </a:xfrm>
            <a:prstGeom prst="roundRect">
              <a:avLst/>
            </a:prstGeom>
            <a:solidFill>
              <a:schemeClr val="accent5"/>
            </a:solidFill>
            <a:ln w="762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B2AB794-6393-3F32-57D4-D3757FC10D8A}"/>
                </a:ext>
              </a:extLst>
            </p:cNvPr>
            <p:cNvSpPr/>
            <p:nvPr/>
          </p:nvSpPr>
          <p:spPr>
            <a:xfrm>
              <a:off x="4735873" y="548680"/>
              <a:ext cx="1162767" cy="1138742"/>
            </a:xfrm>
            <a:custGeom>
              <a:avLst/>
              <a:gdLst>
                <a:gd name="connsiteX0" fmla="*/ 1344098 w 1344097"/>
                <a:gd name="connsiteY0" fmla="*/ 672049 h 1344097"/>
                <a:gd name="connsiteX1" fmla="*/ 672049 w 1344097"/>
                <a:gd name="connsiteY1" fmla="*/ 1344098 h 1344097"/>
                <a:gd name="connsiteX2" fmla="*/ 0 w 1344097"/>
                <a:gd name="connsiteY2" fmla="*/ 672049 h 1344097"/>
                <a:gd name="connsiteX3" fmla="*/ 672049 w 1344097"/>
                <a:gd name="connsiteY3" fmla="*/ 0 h 1344097"/>
                <a:gd name="connsiteX4" fmla="*/ 1344098 w 1344097"/>
                <a:gd name="connsiteY4" fmla="*/ 672049 h 134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097" h="1344097">
                  <a:moveTo>
                    <a:pt x="1344098" y="672049"/>
                  </a:moveTo>
                  <a:cubicBezTo>
                    <a:pt x="1344098" y="1043211"/>
                    <a:pt x="1043212" y="1344098"/>
                    <a:pt x="672049" y="1344098"/>
                  </a:cubicBezTo>
                  <a:cubicBezTo>
                    <a:pt x="300887" y="1344098"/>
                    <a:pt x="0" y="1043211"/>
                    <a:pt x="0" y="672049"/>
                  </a:cubicBezTo>
                  <a:cubicBezTo>
                    <a:pt x="0" y="300887"/>
                    <a:pt x="300887" y="0"/>
                    <a:pt x="672049" y="0"/>
                  </a:cubicBezTo>
                  <a:cubicBezTo>
                    <a:pt x="1043212" y="0"/>
                    <a:pt x="1344098" y="300887"/>
                    <a:pt x="1344098" y="672049"/>
                  </a:cubicBezTo>
                  <a:close/>
                </a:path>
              </a:pathLst>
            </a:custGeom>
            <a:solidFill>
              <a:schemeClr val="accent1"/>
            </a:solidFill>
            <a:ln w="76200" cap="flat">
              <a:solidFill>
                <a:schemeClr val="bg1">
                  <a:lumMod val="95000"/>
                </a:schemeClr>
              </a:solid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F57597E7-0430-835F-45AE-94261A995292}"/>
                </a:ext>
              </a:extLst>
            </p:cNvPr>
            <p:cNvSpPr/>
            <p:nvPr/>
          </p:nvSpPr>
          <p:spPr>
            <a:xfrm>
              <a:off x="4735873" y="1479393"/>
              <a:ext cx="1162767" cy="1138742"/>
            </a:xfrm>
            <a:custGeom>
              <a:avLst/>
              <a:gdLst>
                <a:gd name="connsiteX0" fmla="*/ 1344098 w 1344097"/>
                <a:gd name="connsiteY0" fmla="*/ 672049 h 1344097"/>
                <a:gd name="connsiteX1" fmla="*/ 672049 w 1344097"/>
                <a:gd name="connsiteY1" fmla="*/ 1344098 h 1344097"/>
                <a:gd name="connsiteX2" fmla="*/ 0 w 1344097"/>
                <a:gd name="connsiteY2" fmla="*/ 672049 h 1344097"/>
                <a:gd name="connsiteX3" fmla="*/ 672049 w 1344097"/>
                <a:gd name="connsiteY3" fmla="*/ 0 h 1344097"/>
                <a:gd name="connsiteX4" fmla="*/ 1344098 w 1344097"/>
                <a:gd name="connsiteY4" fmla="*/ 672049 h 134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097" h="1344097">
                  <a:moveTo>
                    <a:pt x="1344098" y="672049"/>
                  </a:moveTo>
                  <a:cubicBezTo>
                    <a:pt x="1344098" y="1043211"/>
                    <a:pt x="1043212" y="1344098"/>
                    <a:pt x="672049" y="1344098"/>
                  </a:cubicBezTo>
                  <a:cubicBezTo>
                    <a:pt x="300887" y="1344098"/>
                    <a:pt x="0" y="1043211"/>
                    <a:pt x="0" y="672049"/>
                  </a:cubicBezTo>
                  <a:cubicBezTo>
                    <a:pt x="0" y="300887"/>
                    <a:pt x="300887" y="0"/>
                    <a:pt x="672049" y="0"/>
                  </a:cubicBezTo>
                  <a:cubicBezTo>
                    <a:pt x="1043212" y="0"/>
                    <a:pt x="1344098" y="300887"/>
                    <a:pt x="1344098" y="672049"/>
                  </a:cubicBezTo>
                  <a:close/>
                </a:path>
              </a:pathLst>
            </a:custGeom>
            <a:solidFill>
              <a:schemeClr val="accent2"/>
            </a:solidFill>
            <a:ln w="76200" cap="flat">
              <a:solidFill>
                <a:schemeClr val="bg1">
                  <a:lumMod val="95000"/>
                </a:schemeClr>
              </a:solid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E8EE4EF-C422-454E-677B-A643B3384BE2}"/>
                </a:ext>
              </a:extLst>
            </p:cNvPr>
            <p:cNvSpPr/>
            <p:nvPr/>
          </p:nvSpPr>
          <p:spPr>
            <a:xfrm>
              <a:off x="4735873" y="2410108"/>
              <a:ext cx="1162767" cy="1138742"/>
            </a:xfrm>
            <a:custGeom>
              <a:avLst/>
              <a:gdLst>
                <a:gd name="connsiteX0" fmla="*/ 1344098 w 1344097"/>
                <a:gd name="connsiteY0" fmla="*/ 672049 h 1344097"/>
                <a:gd name="connsiteX1" fmla="*/ 672049 w 1344097"/>
                <a:gd name="connsiteY1" fmla="*/ 1344098 h 1344097"/>
                <a:gd name="connsiteX2" fmla="*/ 0 w 1344097"/>
                <a:gd name="connsiteY2" fmla="*/ 672049 h 1344097"/>
                <a:gd name="connsiteX3" fmla="*/ 672049 w 1344097"/>
                <a:gd name="connsiteY3" fmla="*/ 0 h 1344097"/>
                <a:gd name="connsiteX4" fmla="*/ 1344098 w 1344097"/>
                <a:gd name="connsiteY4" fmla="*/ 672049 h 134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097" h="1344097">
                  <a:moveTo>
                    <a:pt x="1344098" y="672049"/>
                  </a:moveTo>
                  <a:cubicBezTo>
                    <a:pt x="1344098" y="1043211"/>
                    <a:pt x="1043212" y="1344098"/>
                    <a:pt x="672049" y="1344098"/>
                  </a:cubicBezTo>
                  <a:cubicBezTo>
                    <a:pt x="300887" y="1344098"/>
                    <a:pt x="0" y="1043211"/>
                    <a:pt x="0" y="672049"/>
                  </a:cubicBezTo>
                  <a:cubicBezTo>
                    <a:pt x="0" y="300887"/>
                    <a:pt x="300887" y="0"/>
                    <a:pt x="672049" y="0"/>
                  </a:cubicBezTo>
                  <a:cubicBezTo>
                    <a:pt x="1043212" y="0"/>
                    <a:pt x="1344098" y="300887"/>
                    <a:pt x="1344098" y="672049"/>
                  </a:cubicBezTo>
                  <a:close/>
                </a:path>
              </a:pathLst>
            </a:custGeom>
            <a:solidFill>
              <a:schemeClr val="accent3"/>
            </a:solidFill>
            <a:ln w="76200" cap="flat">
              <a:solidFill>
                <a:schemeClr val="bg1">
                  <a:lumMod val="95000"/>
                </a:schemeClr>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BC5190F-7AE1-C91D-6F66-BB4275FD2BAE}"/>
                </a:ext>
              </a:extLst>
            </p:cNvPr>
            <p:cNvSpPr/>
            <p:nvPr/>
          </p:nvSpPr>
          <p:spPr>
            <a:xfrm>
              <a:off x="4735873" y="3340820"/>
              <a:ext cx="1162767" cy="1138742"/>
            </a:xfrm>
            <a:custGeom>
              <a:avLst/>
              <a:gdLst>
                <a:gd name="connsiteX0" fmla="*/ 1344098 w 1344097"/>
                <a:gd name="connsiteY0" fmla="*/ 672049 h 1344097"/>
                <a:gd name="connsiteX1" fmla="*/ 672049 w 1344097"/>
                <a:gd name="connsiteY1" fmla="*/ 1344098 h 1344097"/>
                <a:gd name="connsiteX2" fmla="*/ 0 w 1344097"/>
                <a:gd name="connsiteY2" fmla="*/ 672049 h 1344097"/>
                <a:gd name="connsiteX3" fmla="*/ 672049 w 1344097"/>
                <a:gd name="connsiteY3" fmla="*/ 0 h 1344097"/>
                <a:gd name="connsiteX4" fmla="*/ 1344098 w 1344097"/>
                <a:gd name="connsiteY4" fmla="*/ 672049 h 134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097" h="1344097">
                  <a:moveTo>
                    <a:pt x="1344098" y="672049"/>
                  </a:moveTo>
                  <a:cubicBezTo>
                    <a:pt x="1344098" y="1043211"/>
                    <a:pt x="1043212" y="1344098"/>
                    <a:pt x="672049" y="1344098"/>
                  </a:cubicBezTo>
                  <a:cubicBezTo>
                    <a:pt x="300887" y="1344098"/>
                    <a:pt x="0" y="1043211"/>
                    <a:pt x="0" y="672049"/>
                  </a:cubicBezTo>
                  <a:cubicBezTo>
                    <a:pt x="0" y="300887"/>
                    <a:pt x="300887" y="0"/>
                    <a:pt x="672049" y="0"/>
                  </a:cubicBezTo>
                  <a:cubicBezTo>
                    <a:pt x="1043212" y="0"/>
                    <a:pt x="1344098" y="300887"/>
                    <a:pt x="1344098" y="672049"/>
                  </a:cubicBezTo>
                  <a:close/>
                </a:path>
              </a:pathLst>
            </a:custGeom>
            <a:solidFill>
              <a:schemeClr val="accent4"/>
            </a:solidFill>
            <a:ln w="76200" cap="flat">
              <a:solidFill>
                <a:schemeClr val="bg1">
                  <a:lumMod val="95000"/>
                </a:schemeClr>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A91CFE2-6029-F089-C98E-AF4F63A9E4A9}"/>
                </a:ext>
              </a:extLst>
            </p:cNvPr>
            <p:cNvSpPr/>
            <p:nvPr/>
          </p:nvSpPr>
          <p:spPr>
            <a:xfrm>
              <a:off x="4735873" y="4271534"/>
              <a:ext cx="1162767" cy="1138742"/>
            </a:xfrm>
            <a:custGeom>
              <a:avLst/>
              <a:gdLst>
                <a:gd name="connsiteX0" fmla="*/ 1344098 w 1344097"/>
                <a:gd name="connsiteY0" fmla="*/ 672049 h 1344097"/>
                <a:gd name="connsiteX1" fmla="*/ 672049 w 1344097"/>
                <a:gd name="connsiteY1" fmla="*/ 1344098 h 1344097"/>
                <a:gd name="connsiteX2" fmla="*/ 0 w 1344097"/>
                <a:gd name="connsiteY2" fmla="*/ 672049 h 1344097"/>
                <a:gd name="connsiteX3" fmla="*/ 672049 w 1344097"/>
                <a:gd name="connsiteY3" fmla="*/ 0 h 1344097"/>
                <a:gd name="connsiteX4" fmla="*/ 1344098 w 1344097"/>
                <a:gd name="connsiteY4" fmla="*/ 672049 h 134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097" h="1344097">
                  <a:moveTo>
                    <a:pt x="1344098" y="672049"/>
                  </a:moveTo>
                  <a:cubicBezTo>
                    <a:pt x="1344098" y="1043211"/>
                    <a:pt x="1043212" y="1344098"/>
                    <a:pt x="672049" y="1344098"/>
                  </a:cubicBezTo>
                  <a:cubicBezTo>
                    <a:pt x="300887" y="1344098"/>
                    <a:pt x="0" y="1043211"/>
                    <a:pt x="0" y="672049"/>
                  </a:cubicBezTo>
                  <a:cubicBezTo>
                    <a:pt x="0" y="300887"/>
                    <a:pt x="300887" y="0"/>
                    <a:pt x="672049" y="0"/>
                  </a:cubicBezTo>
                  <a:cubicBezTo>
                    <a:pt x="1043212" y="0"/>
                    <a:pt x="1344098" y="300887"/>
                    <a:pt x="1344098" y="672049"/>
                  </a:cubicBezTo>
                  <a:close/>
                </a:path>
              </a:pathLst>
            </a:custGeom>
            <a:solidFill>
              <a:schemeClr val="accent5"/>
            </a:solidFill>
            <a:ln w="76200" cap="flat">
              <a:solidFill>
                <a:schemeClr val="bg1">
                  <a:lumMod val="95000"/>
                </a:schemeClr>
              </a:solid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6E5525CE-5212-A10E-F3D8-DCB6E751590B}"/>
                </a:ext>
              </a:extLst>
            </p:cNvPr>
            <p:cNvSpPr txBox="1"/>
            <p:nvPr/>
          </p:nvSpPr>
          <p:spPr>
            <a:xfrm>
              <a:off x="6161800" y="1771588"/>
              <a:ext cx="3697461" cy="554351"/>
            </a:xfrm>
            <a:prstGeom prst="rect">
              <a:avLst/>
            </a:prstGeom>
            <a:noFill/>
          </p:spPr>
          <p:txBody>
            <a:bodyPr wrap="square" lIns="0" tIns="0" rIns="0" bIns="0" rtlCol="0" anchor="ctr">
              <a:noAutofit/>
            </a:bodyPr>
            <a:lstStyle/>
            <a:p>
              <a:r>
                <a:rPr lang="en-US" sz="1600" b="1" dirty="0">
                  <a:solidFill>
                    <a:schemeClr val="bg1"/>
                  </a:solidFill>
                  <a:ea typeface="Segoe UI Black" panose="020B0A02040204020203" pitchFamily="34" charset="0"/>
                </a:rPr>
                <a:t>Identify your target audience &amp; Conduct a Community Needs Assessment</a:t>
              </a:r>
            </a:p>
          </p:txBody>
        </p:sp>
        <p:sp>
          <p:nvSpPr>
            <p:cNvPr id="20" name="TextBox 19">
              <a:extLst>
                <a:ext uri="{FF2B5EF4-FFF2-40B4-BE49-F238E27FC236}">
                  <a16:creationId xmlns:a16="http://schemas.microsoft.com/office/drawing/2014/main" id="{6A1603F9-6825-2B1F-C1F7-CA06FD9EDE1B}"/>
                </a:ext>
              </a:extLst>
            </p:cNvPr>
            <p:cNvSpPr txBox="1"/>
            <p:nvPr/>
          </p:nvSpPr>
          <p:spPr>
            <a:xfrm>
              <a:off x="6161800" y="2702303"/>
              <a:ext cx="3535881" cy="554351"/>
            </a:xfrm>
            <a:prstGeom prst="rect">
              <a:avLst/>
            </a:prstGeom>
            <a:noFill/>
          </p:spPr>
          <p:txBody>
            <a:bodyPr wrap="square" lIns="0" tIns="0" rIns="0" bIns="0" rtlCol="0" anchor="ctr">
              <a:noAutofit/>
            </a:bodyPr>
            <a:lstStyle/>
            <a:p>
              <a:r>
                <a:rPr lang="en-US" sz="1600" b="1" dirty="0">
                  <a:solidFill>
                    <a:schemeClr val="bg1"/>
                  </a:solidFill>
                  <a:ea typeface="Segoe UI Black" panose="020B0A02040204020203" pitchFamily="34" charset="0"/>
                </a:rPr>
                <a:t>Choose a Cause &amp; Collaborate with local organizations </a:t>
              </a:r>
            </a:p>
          </p:txBody>
        </p:sp>
        <p:sp>
          <p:nvSpPr>
            <p:cNvPr id="21" name="TextBox 20">
              <a:extLst>
                <a:ext uri="{FF2B5EF4-FFF2-40B4-BE49-F238E27FC236}">
                  <a16:creationId xmlns:a16="http://schemas.microsoft.com/office/drawing/2014/main" id="{0F5C63EA-8DBD-D483-78AE-719C916F689D}"/>
                </a:ext>
              </a:extLst>
            </p:cNvPr>
            <p:cNvSpPr txBox="1"/>
            <p:nvPr/>
          </p:nvSpPr>
          <p:spPr>
            <a:xfrm>
              <a:off x="6161800" y="3633015"/>
              <a:ext cx="3535881" cy="554351"/>
            </a:xfrm>
            <a:prstGeom prst="rect">
              <a:avLst/>
            </a:prstGeom>
            <a:noFill/>
          </p:spPr>
          <p:txBody>
            <a:bodyPr wrap="square" lIns="0" tIns="0" rIns="0" bIns="0" rtlCol="0" anchor="ctr">
              <a:noAutofit/>
            </a:bodyPr>
            <a:lstStyle/>
            <a:p>
              <a:r>
                <a:rPr lang="en-US" sz="1600" b="1" dirty="0">
                  <a:solidFill>
                    <a:schemeClr val="bg1"/>
                  </a:solidFill>
                  <a:ea typeface="Segoe UI Black" panose="020B0A02040204020203" pitchFamily="34" charset="0"/>
                </a:rPr>
                <a:t>Volunteer &amp; offer expertise &amp; Engage Schools and Educational Institutions. </a:t>
              </a:r>
            </a:p>
          </p:txBody>
        </p:sp>
        <p:sp>
          <p:nvSpPr>
            <p:cNvPr id="33" name="Oval 32">
              <a:extLst>
                <a:ext uri="{FF2B5EF4-FFF2-40B4-BE49-F238E27FC236}">
                  <a16:creationId xmlns:a16="http://schemas.microsoft.com/office/drawing/2014/main" id="{B7965FA0-6181-E6B2-AD2F-020342070E43}"/>
                </a:ext>
              </a:extLst>
            </p:cNvPr>
            <p:cNvSpPr/>
            <p:nvPr/>
          </p:nvSpPr>
          <p:spPr>
            <a:xfrm>
              <a:off x="621804" y="1973823"/>
              <a:ext cx="1809762" cy="1772368"/>
            </a:xfrm>
            <a:prstGeom prst="ellipse">
              <a:avLst/>
            </a:prstGeom>
            <a:gradFill>
              <a:gsLst>
                <a:gs pos="0">
                  <a:schemeClr val="bg1">
                    <a:lumMod val="95000"/>
                  </a:schemeClr>
                </a:gs>
                <a:gs pos="100000">
                  <a:schemeClr val="bg1">
                    <a:lumMod val="8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E21F64D7-7E8A-D84B-F410-6286BC815903}"/>
                </a:ext>
              </a:extLst>
            </p:cNvPr>
            <p:cNvCxnSpPr>
              <a:cxnSpLocks/>
            </p:cNvCxnSpPr>
            <p:nvPr/>
          </p:nvCxnSpPr>
          <p:spPr>
            <a:xfrm>
              <a:off x="9955561" y="928417"/>
              <a:ext cx="0" cy="3792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28D9140-ED42-C487-7453-D29A2D21BFBC}"/>
                </a:ext>
              </a:extLst>
            </p:cNvPr>
            <p:cNvCxnSpPr>
              <a:cxnSpLocks/>
            </p:cNvCxnSpPr>
            <p:nvPr/>
          </p:nvCxnSpPr>
          <p:spPr>
            <a:xfrm>
              <a:off x="9955561" y="1859130"/>
              <a:ext cx="0" cy="3792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DF8B747-9CA8-A550-BFF4-04C8976036FA}"/>
                </a:ext>
              </a:extLst>
            </p:cNvPr>
            <p:cNvCxnSpPr>
              <a:cxnSpLocks/>
            </p:cNvCxnSpPr>
            <p:nvPr/>
          </p:nvCxnSpPr>
          <p:spPr>
            <a:xfrm>
              <a:off x="9955561" y="2789845"/>
              <a:ext cx="0" cy="3792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98FF566-59B2-1DEB-9F24-6B320145AEA3}"/>
                </a:ext>
              </a:extLst>
            </p:cNvPr>
            <p:cNvCxnSpPr>
              <a:cxnSpLocks/>
            </p:cNvCxnSpPr>
            <p:nvPr/>
          </p:nvCxnSpPr>
          <p:spPr>
            <a:xfrm>
              <a:off x="9955561" y="3720557"/>
              <a:ext cx="0" cy="3792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50512B5-6FAF-9002-73DB-DBC9F509658F}"/>
                </a:ext>
              </a:extLst>
            </p:cNvPr>
            <p:cNvCxnSpPr>
              <a:cxnSpLocks/>
            </p:cNvCxnSpPr>
            <p:nvPr/>
          </p:nvCxnSpPr>
          <p:spPr>
            <a:xfrm>
              <a:off x="9845176" y="5375175"/>
              <a:ext cx="0" cy="3792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7D423D4-38AE-BCB4-3952-5069EBF2DB45}"/>
                </a:ext>
              </a:extLst>
            </p:cNvPr>
            <p:cNvSpPr txBox="1"/>
            <p:nvPr/>
          </p:nvSpPr>
          <p:spPr>
            <a:xfrm>
              <a:off x="4829252" y="848137"/>
              <a:ext cx="948150" cy="424606"/>
            </a:xfrm>
            <a:prstGeom prst="rect">
              <a:avLst/>
            </a:prstGeom>
            <a:noFill/>
          </p:spPr>
          <p:txBody>
            <a:bodyPr wrap="square" lIns="0" tIns="0" rIns="0" bIns="0" rtlCol="0" anchor="ctr">
              <a:noAutofit/>
            </a:bodyPr>
            <a:lstStyle/>
            <a:p>
              <a:pPr algn="ctr"/>
              <a:r>
                <a:rPr lang="en-US" sz="3600" dirty="0">
                  <a:solidFill>
                    <a:schemeClr val="bg1"/>
                  </a:solidFill>
                  <a:latin typeface="Segoe UI Black" panose="020B0A02040204020203" pitchFamily="34" charset="0"/>
                  <a:ea typeface="Segoe UI Black" panose="020B0A02040204020203" pitchFamily="34" charset="0"/>
                </a:rPr>
                <a:t>1</a:t>
              </a:r>
            </a:p>
          </p:txBody>
        </p:sp>
        <mc:AlternateContent xmlns:mc="http://schemas.openxmlformats.org/markup-compatibility/2006">
          <mc:Choice xmlns:am3d="http://schemas.microsoft.com/office/drawing/2017/model3d" Requires="am3d">
            <p:graphicFrame>
              <p:nvGraphicFramePr>
                <p:cNvPr id="48" name="3D Model 47">
                  <a:extLst>
                    <a:ext uri="{FF2B5EF4-FFF2-40B4-BE49-F238E27FC236}">
                      <a16:creationId xmlns:a16="http://schemas.microsoft.com/office/drawing/2014/main" id="{73F25D77-0781-2A73-8279-C3D570458F58}"/>
                    </a:ext>
                  </a:extLst>
                </p:cNvPr>
                <p:cNvGraphicFramePr>
                  <a:graphicFrameLocks noChangeAspect="1"/>
                </p:cNvGraphicFramePr>
                <p:nvPr>
                  <p:extLst>
                    <p:ext uri="{D42A27DB-BD31-4B8C-83A1-F6EECF244321}">
                      <p14:modId xmlns:p14="http://schemas.microsoft.com/office/powerpoint/2010/main" val="2342636242"/>
                    </p:ext>
                  </p:extLst>
                </p:nvPr>
              </p:nvGraphicFramePr>
              <p:xfrm>
                <a:off x="2460196" y="2489283"/>
                <a:ext cx="2247047" cy="490195"/>
              </p:xfrm>
              <a:graphic>
                <a:graphicData uri="http://schemas.microsoft.com/office/drawing/2017/model3d">
                  <am3d:model3d r:embed="rId3">
                    <am3d:spPr>
                      <a:xfrm>
                        <a:off x="0" y="0"/>
                        <a:ext cx="2136151" cy="466264"/>
                      </a:xfrm>
                      <a:prstGeom prst="rect">
                        <a:avLst/>
                      </a:prstGeom>
                    </am3d:spPr>
                    <am3d:camera>
                      <am3d:pos x="0" y="0" z="49458397"/>
                      <am3d:up dx="0" dy="36000000" dz="0"/>
                      <am3d:lookAt x="0" y="0" z="0"/>
                      <am3d:perspective fov="2700000"/>
                    </am3d:camera>
                    <am3d:trans>
                      <am3d:meterPerModelUnit n="3416168" d="1000000"/>
                      <am3d:preTrans dx="-27651834" dy="-4583429" dz="13855276"/>
                      <am3d:scale>
                        <am3d:sx n="1000000" d="1000000"/>
                        <am3d:sy n="1000000" d="1000000"/>
                        <am3d:sz n="1000000" d="1000000"/>
                      </am3d:scale>
                      <am3d:rot ax="5400000"/>
                      <am3d:postTrans dx="0" dy="0" dz="0"/>
                    </am3d:trans>
                    <am3d:raster rName="Office3DRenderer" rVer="16.0.8326">
                      <am3d:blip r:embed="rId4"/>
                    </am3d:raster>
                    <am3d:objViewport viewportSz="242166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8" name="3D Model 47">
                  <a:extLst>
                    <a:ext uri="{FF2B5EF4-FFF2-40B4-BE49-F238E27FC236}">
                      <a16:creationId xmlns:a16="http://schemas.microsoft.com/office/drawing/2014/main" id="{73F25D77-0781-2A73-8279-C3D570458F58}"/>
                    </a:ext>
                  </a:extLst>
                </p:cNvPr>
                <p:cNvPicPr>
                  <a:picLocks noGrp="1" noRot="1" noChangeAspect="1" noMove="1" noResize="1" noEditPoints="1" noAdjustHandles="1" noChangeArrowheads="1" noChangeShapeType="1" noCrop="1"/>
                </p:cNvPicPr>
                <p:nvPr/>
              </p:nvPicPr>
              <p:blipFill>
                <a:blip r:embed="rId4"/>
                <a:stretch>
                  <a:fillRect/>
                </a:stretch>
              </p:blipFill>
              <p:spPr>
                <a:xfrm>
                  <a:off x="2495144" y="2970608"/>
                  <a:ext cx="2136151" cy="466264"/>
                </a:xfrm>
                <a:prstGeom prst="rect">
                  <a:avLst/>
                </a:prstGeom>
              </p:spPr>
            </p:pic>
          </mc:Fallback>
        </mc:AlternateContent>
        <p:pic>
          <p:nvPicPr>
            <p:cNvPr id="50" name="Graphic 49" descr="Cycle with people with solid fill">
              <a:extLst>
                <a:ext uri="{FF2B5EF4-FFF2-40B4-BE49-F238E27FC236}">
                  <a16:creationId xmlns:a16="http://schemas.microsoft.com/office/drawing/2014/main" id="{D5CF3BCF-79E2-CA35-09F4-C5C3DE9296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2602" y="2141015"/>
              <a:ext cx="1325035" cy="1297659"/>
            </a:xfrm>
            <a:prstGeom prst="rect">
              <a:avLst/>
            </a:prstGeom>
          </p:spPr>
        </p:pic>
        <p:sp>
          <p:nvSpPr>
            <p:cNvPr id="51" name="TextBox 50">
              <a:extLst>
                <a:ext uri="{FF2B5EF4-FFF2-40B4-BE49-F238E27FC236}">
                  <a16:creationId xmlns:a16="http://schemas.microsoft.com/office/drawing/2014/main" id="{F3A207CF-DF94-8212-EE73-EABABD88CC8B}"/>
                </a:ext>
              </a:extLst>
            </p:cNvPr>
            <p:cNvSpPr txBox="1"/>
            <p:nvPr/>
          </p:nvSpPr>
          <p:spPr>
            <a:xfrm>
              <a:off x="6232268" y="840875"/>
              <a:ext cx="3268426" cy="554351"/>
            </a:xfrm>
            <a:prstGeom prst="rect">
              <a:avLst/>
            </a:prstGeom>
            <a:noFill/>
          </p:spPr>
          <p:txBody>
            <a:bodyPr wrap="square" lIns="0" tIns="0" rIns="0" bIns="0" rtlCol="0" anchor="ctr">
              <a:noAutofit/>
            </a:bodyPr>
            <a:lstStyle/>
            <a:p>
              <a:r>
                <a:rPr lang="en-US" sz="1600" b="1" dirty="0">
                  <a:solidFill>
                    <a:schemeClr val="bg1"/>
                  </a:solidFill>
                  <a:ea typeface="Segoe UI Black" panose="020B0A02040204020203" pitchFamily="34" charset="0"/>
                </a:rPr>
                <a:t>Define your goals &amp; Establish DEI Taskforce  </a:t>
              </a:r>
            </a:p>
          </p:txBody>
        </p:sp>
        <p:sp>
          <p:nvSpPr>
            <p:cNvPr id="63" name="TextBox 62">
              <a:extLst>
                <a:ext uri="{FF2B5EF4-FFF2-40B4-BE49-F238E27FC236}">
                  <a16:creationId xmlns:a16="http://schemas.microsoft.com/office/drawing/2014/main" id="{B1DE1C23-7F13-AF42-FEDD-4924E9C316FB}"/>
                </a:ext>
              </a:extLst>
            </p:cNvPr>
            <p:cNvSpPr txBox="1"/>
            <p:nvPr/>
          </p:nvSpPr>
          <p:spPr>
            <a:xfrm>
              <a:off x="4854192" y="1823092"/>
              <a:ext cx="948150" cy="424606"/>
            </a:xfrm>
            <a:prstGeom prst="rect">
              <a:avLst/>
            </a:prstGeom>
            <a:noFill/>
          </p:spPr>
          <p:txBody>
            <a:bodyPr wrap="square" lIns="0" tIns="0" rIns="0" bIns="0" rtlCol="0" anchor="ctr">
              <a:noAutofit/>
            </a:bodyPr>
            <a:lstStyle/>
            <a:p>
              <a:pPr algn="ctr"/>
              <a:r>
                <a:rPr lang="en-US" sz="3600" dirty="0">
                  <a:solidFill>
                    <a:schemeClr val="bg1"/>
                  </a:solidFill>
                  <a:latin typeface="Segoe UI Black" panose="020B0A02040204020203" pitchFamily="34" charset="0"/>
                  <a:ea typeface="Segoe UI Black" panose="020B0A02040204020203" pitchFamily="34" charset="0"/>
                </a:rPr>
                <a:t>2</a:t>
              </a:r>
            </a:p>
          </p:txBody>
        </p:sp>
        <p:sp>
          <p:nvSpPr>
            <p:cNvPr id="64" name="TextBox 63">
              <a:extLst>
                <a:ext uri="{FF2B5EF4-FFF2-40B4-BE49-F238E27FC236}">
                  <a16:creationId xmlns:a16="http://schemas.microsoft.com/office/drawing/2014/main" id="{075A08AC-01BE-39A8-E069-AFA77A4273E1}"/>
                </a:ext>
              </a:extLst>
            </p:cNvPr>
            <p:cNvSpPr txBox="1"/>
            <p:nvPr/>
          </p:nvSpPr>
          <p:spPr>
            <a:xfrm>
              <a:off x="4852571" y="2732933"/>
              <a:ext cx="948150" cy="424606"/>
            </a:xfrm>
            <a:prstGeom prst="rect">
              <a:avLst/>
            </a:prstGeom>
            <a:noFill/>
          </p:spPr>
          <p:txBody>
            <a:bodyPr wrap="square" lIns="0" tIns="0" rIns="0" bIns="0" rtlCol="0" anchor="ctr">
              <a:noAutofit/>
            </a:bodyPr>
            <a:lstStyle/>
            <a:p>
              <a:pPr algn="ctr"/>
              <a:r>
                <a:rPr lang="en-US" sz="3600" dirty="0">
                  <a:solidFill>
                    <a:schemeClr val="bg1"/>
                  </a:solidFill>
                  <a:latin typeface="Segoe UI Black" panose="020B0A02040204020203" pitchFamily="34" charset="0"/>
                  <a:ea typeface="Segoe UI Black" panose="020B0A02040204020203" pitchFamily="34" charset="0"/>
                </a:rPr>
                <a:t>3</a:t>
              </a:r>
            </a:p>
          </p:txBody>
        </p:sp>
        <p:sp>
          <p:nvSpPr>
            <p:cNvPr id="65" name="TextBox 64">
              <a:extLst>
                <a:ext uri="{FF2B5EF4-FFF2-40B4-BE49-F238E27FC236}">
                  <a16:creationId xmlns:a16="http://schemas.microsoft.com/office/drawing/2014/main" id="{8167E8E2-D95A-27E3-BD69-3BABF4A328BB}"/>
                </a:ext>
              </a:extLst>
            </p:cNvPr>
            <p:cNvSpPr txBox="1"/>
            <p:nvPr/>
          </p:nvSpPr>
          <p:spPr>
            <a:xfrm>
              <a:off x="4843181" y="3685689"/>
              <a:ext cx="948150" cy="424606"/>
            </a:xfrm>
            <a:prstGeom prst="rect">
              <a:avLst/>
            </a:prstGeom>
            <a:noFill/>
          </p:spPr>
          <p:txBody>
            <a:bodyPr wrap="square" lIns="0" tIns="0" rIns="0" bIns="0" rtlCol="0" anchor="ctr">
              <a:noAutofit/>
            </a:bodyPr>
            <a:lstStyle/>
            <a:p>
              <a:pPr algn="ctr"/>
              <a:r>
                <a:rPr lang="en-US" sz="3600" dirty="0">
                  <a:solidFill>
                    <a:schemeClr val="bg1"/>
                  </a:solidFill>
                  <a:latin typeface="Segoe UI Black" panose="020B0A02040204020203" pitchFamily="34" charset="0"/>
                  <a:ea typeface="Segoe UI Black" panose="020B0A02040204020203" pitchFamily="34" charset="0"/>
                </a:rPr>
                <a:t>4</a:t>
              </a:r>
            </a:p>
          </p:txBody>
        </p:sp>
        <p:sp>
          <p:nvSpPr>
            <p:cNvPr id="66" name="TextBox 65">
              <a:extLst>
                <a:ext uri="{FF2B5EF4-FFF2-40B4-BE49-F238E27FC236}">
                  <a16:creationId xmlns:a16="http://schemas.microsoft.com/office/drawing/2014/main" id="{5299DA68-E715-FFFB-855D-D5ADFD21E0AF}"/>
                </a:ext>
              </a:extLst>
            </p:cNvPr>
            <p:cNvSpPr txBox="1"/>
            <p:nvPr/>
          </p:nvSpPr>
          <p:spPr>
            <a:xfrm>
              <a:off x="4718867" y="5389469"/>
              <a:ext cx="948150" cy="424606"/>
            </a:xfrm>
            <a:prstGeom prst="rect">
              <a:avLst/>
            </a:prstGeom>
            <a:noFill/>
          </p:spPr>
          <p:txBody>
            <a:bodyPr wrap="square" lIns="0" tIns="0" rIns="0" bIns="0" rtlCol="0" anchor="ctr">
              <a:noAutofit/>
            </a:bodyPr>
            <a:lstStyle/>
            <a:p>
              <a:pPr algn="ctr"/>
              <a:r>
                <a:rPr lang="en-US" sz="3600" dirty="0">
                  <a:solidFill>
                    <a:schemeClr val="bg1"/>
                  </a:solidFill>
                  <a:latin typeface="Segoe UI Black" panose="020B0A02040204020203" pitchFamily="34" charset="0"/>
                  <a:ea typeface="Segoe UI Black" panose="020B0A02040204020203" pitchFamily="34" charset="0"/>
                </a:rPr>
                <a:t>5</a:t>
              </a:r>
            </a:p>
          </p:txBody>
        </p:sp>
        <p:grpSp>
          <p:nvGrpSpPr>
            <p:cNvPr id="67" name="Group 66">
              <a:extLst>
                <a:ext uri="{FF2B5EF4-FFF2-40B4-BE49-F238E27FC236}">
                  <a16:creationId xmlns:a16="http://schemas.microsoft.com/office/drawing/2014/main" id="{145A845C-5C6A-7CB8-8E4F-48B21C352129}"/>
                </a:ext>
              </a:extLst>
            </p:cNvPr>
            <p:cNvGrpSpPr/>
            <p:nvPr/>
          </p:nvGrpSpPr>
          <p:grpSpPr>
            <a:xfrm>
              <a:off x="10110809" y="823952"/>
              <a:ext cx="505512" cy="613842"/>
              <a:chOff x="3890963" y="1447800"/>
              <a:chExt cx="947738" cy="1090613"/>
            </a:xfrm>
            <a:effectLst/>
          </p:grpSpPr>
          <p:sp>
            <p:nvSpPr>
              <p:cNvPr id="68" name="Freeform 17">
                <a:extLst>
                  <a:ext uri="{FF2B5EF4-FFF2-40B4-BE49-F238E27FC236}">
                    <a16:creationId xmlns:a16="http://schemas.microsoft.com/office/drawing/2014/main" id="{258CA1C9-ABF8-2AE7-9274-43E3005DEFE1}"/>
                  </a:ext>
                </a:extLst>
              </p:cNvPr>
              <p:cNvSpPr>
                <a:spLocks/>
              </p:cNvSpPr>
              <p:nvPr/>
            </p:nvSpPr>
            <p:spPr bwMode="auto">
              <a:xfrm>
                <a:off x="4205288" y="1906588"/>
                <a:ext cx="319088" cy="317500"/>
              </a:xfrm>
              <a:custGeom>
                <a:avLst/>
                <a:gdLst>
                  <a:gd name="T0" fmla="*/ 201 w 201"/>
                  <a:gd name="T1" fmla="*/ 0 h 200"/>
                  <a:gd name="T2" fmla="*/ 195 w 201"/>
                  <a:gd name="T3" fmla="*/ 25 h 200"/>
                  <a:gd name="T4" fmla="*/ 188 w 201"/>
                  <a:gd name="T5" fmla="*/ 52 h 200"/>
                  <a:gd name="T6" fmla="*/ 179 w 201"/>
                  <a:gd name="T7" fmla="*/ 81 h 200"/>
                  <a:gd name="T8" fmla="*/ 170 w 201"/>
                  <a:gd name="T9" fmla="*/ 107 h 200"/>
                  <a:gd name="T10" fmla="*/ 161 w 201"/>
                  <a:gd name="T11" fmla="*/ 129 h 200"/>
                  <a:gd name="T12" fmla="*/ 150 w 201"/>
                  <a:gd name="T13" fmla="*/ 144 h 200"/>
                  <a:gd name="T14" fmla="*/ 150 w 201"/>
                  <a:gd name="T15" fmla="*/ 144 h 200"/>
                  <a:gd name="T16" fmla="*/ 149 w 201"/>
                  <a:gd name="T17" fmla="*/ 145 h 200"/>
                  <a:gd name="T18" fmla="*/ 146 w 201"/>
                  <a:gd name="T19" fmla="*/ 148 h 200"/>
                  <a:gd name="T20" fmla="*/ 144 w 201"/>
                  <a:gd name="T21" fmla="*/ 150 h 200"/>
                  <a:gd name="T22" fmla="*/ 130 w 201"/>
                  <a:gd name="T23" fmla="*/ 161 h 200"/>
                  <a:gd name="T24" fmla="*/ 109 w 201"/>
                  <a:gd name="T25" fmla="*/ 170 h 200"/>
                  <a:gd name="T26" fmla="*/ 81 w 201"/>
                  <a:gd name="T27" fmla="*/ 179 h 200"/>
                  <a:gd name="T28" fmla="*/ 54 w 201"/>
                  <a:gd name="T29" fmla="*/ 187 h 200"/>
                  <a:gd name="T30" fmla="*/ 25 w 201"/>
                  <a:gd name="T31" fmla="*/ 194 h 200"/>
                  <a:gd name="T32" fmla="*/ 0 w 201"/>
                  <a:gd name="T33" fmla="*/ 200 h 200"/>
                  <a:gd name="T34" fmla="*/ 6 w 201"/>
                  <a:gd name="T35" fmla="*/ 174 h 200"/>
                  <a:gd name="T36" fmla="*/ 13 w 201"/>
                  <a:gd name="T37" fmla="*/ 147 h 200"/>
                  <a:gd name="T38" fmla="*/ 22 w 201"/>
                  <a:gd name="T39" fmla="*/ 118 h 200"/>
                  <a:gd name="T40" fmla="*/ 31 w 201"/>
                  <a:gd name="T41" fmla="*/ 92 h 200"/>
                  <a:gd name="T42" fmla="*/ 40 w 201"/>
                  <a:gd name="T43" fmla="*/ 70 h 200"/>
                  <a:gd name="T44" fmla="*/ 49 w 201"/>
                  <a:gd name="T45" fmla="*/ 55 h 200"/>
                  <a:gd name="T46" fmla="*/ 51 w 201"/>
                  <a:gd name="T47" fmla="*/ 55 h 200"/>
                  <a:gd name="T48" fmla="*/ 52 w 201"/>
                  <a:gd name="T49" fmla="*/ 52 h 200"/>
                  <a:gd name="T50" fmla="*/ 55 w 201"/>
                  <a:gd name="T51" fmla="*/ 51 h 200"/>
                  <a:gd name="T52" fmla="*/ 57 w 201"/>
                  <a:gd name="T53" fmla="*/ 49 h 200"/>
                  <a:gd name="T54" fmla="*/ 71 w 201"/>
                  <a:gd name="T55" fmla="*/ 40 h 200"/>
                  <a:gd name="T56" fmla="*/ 92 w 201"/>
                  <a:gd name="T57" fmla="*/ 29 h 200"/>
                  <a:gd name="T58" fmla="*/ 120 w 201"/>
                  <a:gd name="T59" fmla="*/ 20 h 200"/>
                  <a:gd name="T60" fmla="*/ 147 w 201"/>
                  <a:gd name="T61" fmla="*/ 12 h 200"/>
                  <a:gd name="T62" fmla="*/ 176 w 201"/>
                  <a:gd name="T63" fmla="*/ 5 h 200"/>
                  <a:gd name="T64" fmla="*/ 201 w 201"/>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0">
                    <a:moveTo>
                      <a:pt x="201" y="0"/>
                    </a:moveTo>
                    <a:lnTo>
                      <a:pt x="195" y="25"/>
                    </a:lnTo>
                    <a:lnTo>
                      <a:pt x="188" y="52"/>
                    </a:lnTo>
                    <a:lnTo>
                      <a:pt x="179" y="81"/>
                    </a:lnTo>
                    <a:lnTo>
                      <a:pt x="170" y="107"/>
                    </a:lnTo>
                    <a:lnTo>
                      <a:pt x="161" y="129"/>
                    </a:lnTo>
                    <a:lnTo>
                      <a:pt x="150" y="144"/>
                    </a:lnTo>
                    <a:lnTo>
                      <a:pt x="150" y="144"/>
                    </a:lnTo>
                    <a:lnTo>
                      <a:pt x="149" y="145"/>
                    </a:lnTo>
                    <a:lnTo>
                      <a:pt x="146" y="148"/>
                    </a:lnTo>
                    <a:lnTo>
                      <a:pt x="144" y="150"/>
                    </a:lnTo>
                    <a:lnTo>
                      <a:pt x="130" y="161"/>
                    </a:lnTo>
                    <a:lnTo>
                      <a:pt x="109" y="170"/>
                    </a:lnTo>
                    <a:lnTo>
                      <a:pt x="81" y="179"/>
                    </a:lnTo>
                    <a:lnTo>
                      <a:pt x="54" y="187"/>
                    </a:lnTo>
                    <a:lnTo>
                      <a:pt x="25" y="194"/>
                    </a:lnTo>
                    <a:lnTo>
                      <a:pt x="0" y="200"/>
                    </a:lnTo>
                    <a:lnTo>
                      <a:pt x="6" y="174"/>
                    </a:lnTo>
                    <a:lnTo>
                      <a:pt x="13" y="147"/>
                    </a:lnTo>
                    <a:lnTo>
                      <a:pt x="22" y="118"/>
                    </a:lnTo>
                    <a:lnTo>
                      <a:pt x="31" y="92"/>
                    </a:lnTo>
                    <a:lnTo>
                      <a:pt x="40" y="70"/>
                    </a:lnTo>
                    <a:lnTo>
                      <a:pt x="49" y="55"/>
                    </a:lnTo>
                    <a:lnTo>
                      <a:pt x="51" y="55"/>
                    </a:lnTo>
                    <a:lnTo>
                      <a:pt x="52" y="52"/>
                    </a:lnTo>
                    <a:lnTo>
                      <a:pt x="55" y="51"/>
                    </a:lnTo>
                    <a:lnTo>
                      <a:pt x="57" y="49"/>
                    </a:lnTo>
                    <a:lnTo>
                      <a:pt x="71" y="40"/>
                    </a:lnTo>
                    <a:lnTo>
                      <a:pt x="92" y="29"/>
                    </a:lnTo>
                    <a:lnTo>
                      <a:pt x="120" y="20"/>
                    </a:lnTo>
                    <a:lnTo>
                      <a:pt x="147" y="12"/>
                    </a:lnTo>
                    <a:lnTo>
                      <a:pt x="176" y="5"/>
                    </a:lnTo>
                    <a:lnTo>
                      <a:pt x="20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8">
                <a:extLst>
                  <a:ext uri="{FF2B5EF4-FFF2-40B4-BE49-F238E27FC236}">
                    <a16:creationId xmlns:a16="http://schemas.microsoft.com/office/drawing/2014/main" id="{8315F267-EA1A-E25A-CC68-E014211647F6}"/>
                  </a:ext>
                </a:extLst>
              </p:cNvPr>
              <p:cNvSpPr>
                <a:spLocks/>
              </p:cNvSpPr>
              <p:nvPr/>
            </p:nvSpPr>
            <p:spPr bwMode="auto">
              <a:xfrm>
                <a:off x="4611688" y="2054225"/>
                <a:ext cx="41275" cy="20638"/>
              </a:xfrm>
              <a:custGeom>
                <a:avLst/>
                <a:gdLst>
                  <a:gd name="T0" fmla="*/ 6 w 26"/>
                  <a:gd name="T1" fmla="*/ 0 h 13"/>
                  <a:gd name="T2" fmla="*/ 20 w 26"/>
                  <a:gd name="T3" fmla="*/ 0 h 13"/>
                  <a:gd name="T4" fmla="*/ 23 w 26"/>
                  <a:gd name="T5" fmla="*/ 0 h 13"/>
                  <a:gd name="T6" fmla="*/ 26 w 26"/>
                  <a:gd name="T7" fmla="*/ 3 h 13"/>
                  <a:gd name="T8" fmla="*/ 26 w 26"/>
                  <a:gd name="T9" fmla="*/ 6 h 13"/>
                  <a:gd name="T10" fmla="*/ 26 w 26"/>
                  <a:gd name="T11" fmla="*/ 10 h 13"/>
                  <a:gd name="T12" fmla="*/ 23 w 26"/>
                  <a:gd name="T13" fmla="*/ 13 h 13"/>
                  <a:gd name="T14" fmla="*/ 20 w 26"/>
                  <a:gd name="T15" fmla="*/ 13 h 13"/>
                  <a:gd name="T16" fmla="*/ 6 w 26"/>
                  <a:gd name="T17" fmla="*/ 13 h 13"/>
                  <a:gd name="T18" fmla="*/ 3 w 26"/>
                  <a:gd name="T19" fmla="*/ 13 h 13"/>
                  <a:gd name="T20" fmla="*/ 1 w 26"/>
                  <a:gd name="T21" fmla="*/ 10 h 13"/>
                  <a:gd name="T22" fmla="*/ 0 w 26"/>
                  <a:gd name="T23" fmla="*/ 6 h 13"/>
                  <a:gd name="T24" fmla="*/ 1 w 26"/>
                  <a:gd name="T25" fmla="*/ 3 h 13"/>
                  <a:gd name="T26" fmla="*/ 3 w 26"/>
                  <a:gd name="T27" fmla="*/ 0 h 13"/>
                  <a:gd name="T28" fmla="*/ 6 w 26"/>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3">
                    <a:moveTo>
                      <a:pt x="6" y="0"/>
                    </a:moveTo>
                    <a:lnTo>
                      <a:pt x="20" y="0"/>
                    </a:lnTo>
                    <a:lnTo>
                      <a:pt x="23" y="0"/>
                    </a:lnTo>
                    <a:lnTo>
                      <a:pt x="26" y="3"/>
                    </a:lnTo>
                    <a:lnTo>
                      <a:pt x="26" y="6"/>
                    </a:lnTo>
                    <a:lnTo>
                      <a:pt x="26" y="10"/>
                    </a:lnTo>
                    <a:lnTo>
                      <a:pt x="23" y="13"/>
                    </a:lnTo>
                    <a:lnTo>
                      <a:pt x="20" y="13"/>
                    </a:lnTo>
                    <a:lnTo>
                      <a:pt x="6" y="13"/>
                    </a:lnTo>
                    <a:lnTo>
                      <a:pt x="3" y="13"/>
                    </a:lnTo>
                    <a:lnTo>
                      <a:pt x="1" y="10"/>
                    </a:lnTo>
                    <a:lnTo>
                      <a:pt x="0" y="6"/>
                    </a:lnTo>
                    <a:lnTo>
                      <a:pt x="1" y="3"/>
                    </a:lnTo>
                    <a:lnTo>
                      <a:pt x="3" y="0"/>
                    </a:lnTo>
                    <a:lnTo>
                      <a:pt x="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9">
                <a:extLst>
                  <a:ext uri="{FF2B5EF4-FFF2-40B4-BE49-F238E27FC236}">
                    <a16:creationId xmlns:a16="http://schemas.microsoft.com/office/drawing/2014/main" id="{C88784C7-0424-C12E-EA32-173296AC1D0E}"/>
                  </a:ext>
                </a:extLst>
              </p:cNvPr>
              <p:cNvSpPr>
                <a:spLocks/>
              </p:cNvSpPr>
              <p:nvPr/>
            </p:nvSpPr>
            <p:spPr bwMode="auto">
              <a:xfrm>
                <a:off x="4535488" y="2236788"/>
                <a:ext cx="34925" cy="33338"/>
              </a:xfrm>
              <a:custGeom>
                <a:avLst/>
                <a:gdLst>
                  <a:gd name="T0" fmla="*/ 5 w 22"/>
                  <a:gd name="T1" fmla="*/ 0 h 21"/>
                  <a:gd name="T2" fmla="*/ 8 w 22"/>
                  <a:gd name="T3" fmla="*/ 0 h 21"/>
                  <a:gd name="T4" fmla="*/ 11 w 22"/>
                  <a:gd name="T5" fmla="*/ 2 h 21"/>
                  <a:gd name="T6" fmla="*/ 20 w 22"/>
                  <a:gd name="T7" fmla="*/ 11 h 21"/>
                  <a:gd name="T8" fmla="*/ 22 w 22"/>
                  <a:gd name="T9" fmla="*/ 14 h 21"/>
                  <a:gd name="T10" fmla="*/ 22 w 22"/>
                  <a:gd name="T11" fmla="*/ 17 h 21"/>
                  <a:gd name="T12" fmla="*/ 20 w 22"/>
                  <a:gd name="T13" fmla="*/ 20 h 21"/>
                  <a:gd name="T14" fmla="*/ 17 w 22"/>
                  <a:gd name="T15" fmla="*/ 21 h 21"/>
                  <a:gd name="T16" fmla="*/ 14 w 22"/>
                  <a:gd name="T17" fmla="*/ 21 h 21"/>
                  <a:gd name="T18" fmla="*/ 11 w 22"/>
                  <a:gd name="T19" fmla="*/ 20 h 21"/>
                  <a:gd name="T20" fmla="*/ 2 w 22"/>
                  <a:gd name="T21" fmla="*/ 11 h 21"/>
                  <a:gd name="T22" fmla="*/ 0 w 22"/>
                  <a:gd name="T23" fmla="*/ 8 h 21"/>
                  <a:gd name="T24" fmla="*/ 0 w 22"/>
                  <a:gd name="T25" fmla="*/ 5 h 21"/>
                  <a:gd name="T26" fmla="*/ 2 w 22"/>
                  <a:gd name="T27" fmla="*/ 2 h 21"/>
                  <a:gd name="T28" fmla="*/ 5 w 22"/>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1">
                    <a:moveTo>
                      <a:pt x="5" y="0"/>
                    </a:moveTo>
                    <a:lnTo>
                      <a:pt x="8" y="0"/>
                    </a:lnTo>
                    <a:lnTo>
                      <a:pt x="11" y="2"/>
                    </a:lnTo>
                    <a:lnTo>
                      <a:pt x="20" y="11"/>
                    </a:lnTo>
                    <a:lnTo>
                      <a:pt x="22" y="14"/>
                    </a:lnTo>
                    <a:lnTo>
                      <a:pt x="22" y="17"/>
                    </a:lnTo>
                    <a:lnTo>
                      <a:pt x="20" y="20"/>
                    </a:lnTo>
                    <a:lnTo>
                      <a:pt x="17" y="21"/>
                    </a:lnTo>
                    <a:lnTo>
                      <a:pt x="14" y="21"/>
                    </a:lnTo>
                    <a:lnTo>
                      <a:pt x="11" y="20"/>
                    </a:lnTo>
                    <a:lnTo>
                      <a:pt x="2" y="11"/>
                    </a:lnTo>
                    <a:lnTo>
                      <a:pt x="0" y="8"/>
                    </a:lnTo>
                    <a:lnTo>
                      <a:pt x="0" y="5"/>
                    </a:lnTo>
                    <a:lnTo>
                      <a:pt x="2" y="2"/>
                    </a:lnTo>
                    <a:lnTo>
                      <a:pt x="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0">
                <a:extLst>
                  <a:ext uri="{FF2B5EF4-FFF2-40B4-BE49-F238E27FC236}">
                    <a16:creationId xmlns:a16="http://schemas.microsoft.com/office/drawing/2014/main" id="{D2994205-8061-49F0-CFF1-6689F4F7DA32}"/>
                  </a:ext>
                </a:extLst>
              </p:cNvPr>
              <p:cNvSpPr>
                <a:spLocks/>
              </p:cNvSpPr>
              <p:nvPr/>
            </p:nvSpPr>
            <p:spPr bwMode="auto">
              <a:xfrm>
                <a:off x="4354513" y="2311400"/>
                <a:ext cx="20638" cy="41275"/>
              </a:xfrm>
              <a:custGeom>
                <a:avLst/>
                <a:gdLst>
                  <a:gd name="T0" fmla="*/ 6 w 13"/>
                  <a:gd name="T1" fmla="*/ 0 h 26"/>
                  <a:gd name="T2" fmla="*/ 10 w 13"/>
                  <a:gd name="T3" fmla="*/ 0 h 26"/>
                  <a:gd name="T4" fmla="*/ 12 w 13"/>
                  <a:gd name="T5" fmla="*/ 4 h 26"/>
                  <a:gd name="T6" fmla="*/ 13 w 13"/>
                  <a:gd name="T7" fmla="*/ 7 h 26"/>
                  <a:gd name="T8" fmla="*/ 13 w 13"/>
                  <a:gd name="T9" fmla="*/ 20 h 26"/>
                  <a:gd name="T10" fmla="*/ 12 w 13"/>
                  <a:gd name="T11" fmla="*/ 23 h 26"/>
                  <a:gd name="T12" fmla="*/ 10 w 13"/>
                  <a:gd name="T13" fmla="*/ 25 h 26"/>
                  <a:gd name="T14" fmla="*/ 6 w 13"/>
                  <a:gd name="T15" fmla="*/ 26 h 26"/>
                  <a:gd name="T16" fmla="*/ 3 w 13"/>
                  <a:gd name="T17" fmla="*/ 25 h 26"/>
                  <a:gd name="T18" fmla="*/ 1 w 13"/>
                  <a:gd name="T19" fmla="*/ 23 h 26"/>
                  <a:gd name="T20" fmla="*/ 0 w 13"/>
                  <a:gd name="T21" fmla="*/ 20 h 26"/>
                  <a:gd name="T22" fmla="*/ 0 w 13"/>
                  <a:gd name="T23" fmla="*/ 7 h 26"/>
                  <a:gd name="T24" fmla="*/ 1 w 13"/>
                  <a:gd name="T25" fmla="*/ 4 h 26"/>
                  <a:gd name="T26" fmla="*/ 3 w 13"/>
                  <a:gd name="T27" fmla="*/ 0 h 26"/>
                  <a:gd name="T28" fmla="*/ 6 w 13"/>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26">
                    <a:moveTo>
                      <a:pt x="6" y="0"/>
                    </a:moveTo>
                    <a:lnTo>
                      <a:pt x="10" y="0"/>
                    </a:lnTo>
                    <a:lnTo>
                      <a:pt x="12" y="4"/>
                    </a:lnTo>
                    <a:lnTo>
                      <a:pt x="13" y="7"/>
                    </a:lnTo>
                    <a:lnTo>
                      <a:pt x="13" y="20"/>
                    </a:lnTo>
                    <a:lnTo>
                      <a:pt x="12" y="23"/>
                    </a:lnTo>
                    <a:lnTo>
                      <a:pt x="10" y="25"/>
                    </a:lnTo>
                    <a:lnTo>
                      <a:pt x="6" y="26"/>
                    </a:lnTo>
                    <a:lnTo>
                      <a:pt x="3" y="25"/>
                    </a:lnTo>
                    <a:lnTo>
                      <a:pt x="1" y="23"/>
                    </a:lnTo>
                    <a:lnTo>
                      <a:pt x="0" y="20"/>
                    </a:lnTo>
                    <a:lnTo>
                      <a:pt x="0" y="7"/>
                    </a:lnTo>
                    <a:lnTo>
                      <a:pt x="1" y="4"/>
                    </a:lnTo>
                    <a:lnTo>
                      <a:pt x="3" y="0"/>
                    </a:lnTo>
                    <a:lnTo>
                      <a:pt x="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1">
                <a:extLst>
                  <a:ext uri="{FF2B5EF4-FFF2-40B4-BE49-F238E27FC236}">
                    <a16:creationId xmlns:a16="http://schemas.microsoft.com/office/drawing/2014/main" id="{C6E6F8CE-C498-EEC4-8DC7-DB0A150ECDBF}"/>
                  </a:ext>
                </a:extLst>
              </p:cNvPr>
              <p:cNvSpPr>
                <a:spLocks/>
              </p:cNvSpPr>
              <p:nvPr/>
            </p:nvSpPr>
            <p:spPr bwMode="auto">
              <a:xfrm>
                <a:off x="4157663" y="1857375"/>
                <a:ext cx="36513" cy="34925"/>
              </a:xfrm>
              <a:custGeom>
                <a:avLst/>
                <a:gdLst>
                  <a:gd name="T0" fmla="*/ 4 w 23"/>
                  <a:gd name="T1" fmla="*/ 0 h 22"/>
                  <a:gd name="T2" fmla="*/ 7 w 23"/>
                  <a:gd name="T3" fmla="*/ 0 h 22"/>
                  <a:gd name="T4" fmla="*/ 10 w 23"/>
                  <a:gd name="T5" fmla="*/ 2 h 22"/>
                  <a:gd name="T6" fmla="*/ 20 w 23"/>
                  <a:gd name="T7" fmla="*/ 11 h 22"/>
                  <a:gd name="T8" fmla="*/ 23 w 23"/>
                  <a:gd name="T9" fmla="*/ 14 h 22"/>
                  <a:gd name="T10" fmla="*/ 23 w 23"/>
                  <a:gd name="T11" fmla="*/ 17 h 22"/>
                  <a:gd name="T12" fmla="*/ 20 w 23"/>
                  <a:gd name="T13" fmla="*/ 20 h 22"/>
                  <a:gd name="T14" fmla="*/ 17 w 23"/>
                  <a:gd name="T15" fmla="*/ 22 h 22"/>
                  <a:gd name="T16" fmla="*/ 14 w 23"/>
                  <a:gd name="T17" fmla="*/ 22 h 22"/>
                  <a:gd name="T18" fmla="*/ 10 w 23"/>
                  <a:gd name="T19" fmla="*/ 20 h 22"/>
                  <a:gd name="T20" fmla="*/ 1 w 23"/>
                  <a:gd name="T21" fmla="*/ 11 h 22"/>
                  <a:gd name="T22" fmla="*/ 0 w 23"/>
                  <a:gd name="T23" fmla="*/ 8 h 22"/>
                  <a:gd name="T24" fmla="*/ 0 w 23"/>
                  <a:gd name="T25" fmla="*/ 5 h 22"/>
                  <a:gd name="T26" fmla="*/ 1 w 23"/>
                  <a:gd name="T27" fmla="*/ 2 h 22"/>
                  <a:gd name="T28" fmla="*/ 4 w 23"/>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2">
                    <a:moveTo>
                      <a:pt x="4" y="0"/>
                    </a:moveTo>
                    <a:lnTo>
                      <a:pt x="7" y="0"/>
                    </a:lnTo>
                    <a:lnTo>
                      <a:pt x="10" y="2"/>
                    </a:lnTo>
                    <a:lnTo>
                      <a:pt x="20" y="11"/>
                    </a:lnTo>
                    <a:lnTo>
                      <a:pt x="23" y="14"/>
                    </a:lnTo>
                    <a:lnTo>
                      <a:pt x="23" y="17"/>
                    </a:lnTo>
                    <a:lnTo>
                      <a:pt x="20" y="20"/>
                    </a:lnTo>
                    <a:lnTo>
                      <a:pt x="17" y="22"/>
                    </a:lnTo>
                    <a:lnTo>
                      <a:pt x="14" y="22"/>
                    </a:lnTo>
                    <a:lnTo>
                      <a:pt x="10" y="20"/>
                    </a:lnTo>
                    <a:lnTo>
                      <a:pt x="1" y="11"/>
                    </a:lnTo>
                    <a:lnTo>
                      <a:pt x="0" y="8"/>
                    </a:lnTo>
                    <a:lnTo>
                      <a:pt x="0" y="5"/>
                    </a:lnTo>
                    <a:lnTo>
                      <a:pt x="1" y="2"/>
                    </a:lnTo>
                    <a:lnTo>
                      <a:pt x="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2">
                <a:extLst>
                  <a:ext uri="{FF2B5EF4-FFF2-40B4-BE49-F238E27FC236}">
                    <a16:creationId xmlns:a16="http://schemas.microsoft.com/office/drawing/2014/main" id="{B01E8F37-A082-A6BB-92D0-01AB635B545A}"/>
                  </a:ext>
                </a:extLst>
              </p:cNvPr>
              <p:cNvSpPr>
                <a:spLocks/>
              </p:cNvSpPr>
              <p:nvPr/>
            </p:nvSpPr>
            <p:spPr bwMode="auto">
              <a:xfrm>
                <a:off x="4354513" y="1774825"/>
                <a:ext cx="20638" cy="41275"/>
              </a:xfrm>
              <a:custGeom>
                <a:avLst/>
                <a:gdLst>
                  <a:gd name="T0" fmla="*/ 6 w 13"/>
                  <a:gd name="T1" fmla="*/ 0 h 26"/>
                  <a:gd name="T2" fmla="*/ 10 w 13"/>
                  <a:gd name="T3" fmla="*/ 2 h 26"/>
                  <a:gd name="T4" fmla="*/ 12 w 13"/>
                  <a:gd name="T5" fmla="*/ 4 h 26"/>
                  <a:gd name="T6" fmla="*/ 13 w 13"/>
                  <a:gd name="T7" fmla="*/ 8 h 26"/>
                  <a:gd name="T8" fmla="*/ 13 w 13"/>
                  <a:gd name="T9" fmla="*/ 20 h 26"/>
                  <a:gd name="T10" fmla="*/ 12 w 13"/>
                  <a:gd name="T11" fmla="*/ 23 h 26"/>
                  <a:gd name="T12" fmla="*/ 10 w 13"/>
                  <a:gd name="T13" fmla="*/ 26 h 26"/>
                  <a:gd name="T14" fmla="*/ 6 w 13"/>
                  <a:gd name="T15" fmla="*/ 26 h 26"/>
                  <a:gd name="T16" fmla="*/ 3 w 13"/>
                  <a:gd name="T17" fmla="*/ 26 h 26"/>
                  <a:gd name="T18" fmla="*/ 1 w 13"/>
                  <a:gd name="T19" fmla="*/ 23 h 26"/>
                  <a:gd name="T20" fmla="*/ 0 w 13"/>
                  <a:gd name="T21" fmla="*/ 20 h 26"/>
                  <a:gd name="T22" fmla="*/ 0 w 13"/>
                  <a:gd name="T23" fmla="*/ 8 h 26"/>
                  <a:gd name="T24" fmla="*/ 1 w 13"/>
                  <a:gd name="T25" fmla="*/ 4 h 26"/>
                  <a:gd name="T26" fmla="*/ 3 w 13"/>
                  <a:gd name="T27" fmla="*/ 2 h 26"/>
                  <a:gd name="T28" fmla="*/ 6 w 13"/>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26">
                    <a:moveTo>
                      <a:pt x="6" y="0"/>
                    </a:moveTo>
                    <a:lnTo>
                      <a:pt x="10" y="2"/>
                    </a:lnTo>
                    <a:lnTo>
                      <a:pt x="12" y="4"/>
                    </a:lnTo>
                    <a:lnTo>
                      <a:pt x="13" y="8"/>
                    </a:lnTo>
                    <a:lnTo>
                      <a:pt x="13" y="20"/>
                    </a:lnTo>
                    <a:lnTo>
                      <a:pt x="12" y="23"/>
                    </a:lnTo>
                    <a:lnTo>
                      <a:pt x="10" y="26"/>
                    </a:lnTo>
                    <a:lnTo>
                      <a:pt x="6" y="26"/>
                    </a:lnTo>
                    <a:lnTo>
                      <a:pt x="3" y="26"/>
                    </a:lnTo>
                    <a:lnTo>
                      <a:pt x="1" y="23"/>
                    </a:lnTo>
                    <a:lnTo>
                      <a:pt x="0" y="20"/>
                    </a:lnTo>
                    <a:lnTo>
                      <a:pt x="0" y="8"/>
                    </a:lnTo>
                    <a:lnTo>
                      <a:pt x="1" y="4"/>
                    </a:lnTo>
                    <a:lnTo>
                      <a:pt x="3" y="2"/>
                    </a:lnTo>
                    <a:lnTo>
                      <a:pt x="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3">
                <a:extLst>
                  <a:ext uri="{FF2B5EF4-FFF2-40B4-BE49-F238E27FC236}">
                    <a16:creationId xmlns:a16="http://schemas.microsoft.com/office/drawing/2014/main" id="{77774575-CBF8-A742-A119-070210635049}"/>
                  </a:ext>
                </a:extLst>
              </p:cNvPr>
              <p:cNvSpPr>
                <a:spLocks/>
              </p:cNvSpPr>
              <p:nvPr/>
            </p:nvSpPr>
            <p:spPr bwMode="auto">
              <a:xfrm>
                <a:off x="4076700" y="2054225"/>
                <a:ext cx="41275" cy="20638"/>
              </a:xfrm>
              <a:custGeom>
                <a:avLst/>
                <a:gdLst>
                  <a:gd name="T0" fmla="*/ 6 w 26"/>
                  <a:gd name="T1" fmla="*/ 0 h 13"/>
                  <a:gd name="T2" fmla="*/ 19 w 26"/>
                  <a:gd name="T3" fmla="*/ 0 h 13"/>
                  <a:gd name="T4" fmla="*/ 23 w 26"/>
                  <a:gd name="T5" fmla="*/ 0 h 13"/>
                  <a:gd name="T6" fmla="*/ 25 w 26"/>
                  <a:gd name="T7" fmla="*/ 3 h 13"/>
                  <a:gd name="T8" fmla="*/ 26 w 26"/>
                  <a:gd name="T9" fmla="*/ 6 h 13"/>
                  <a:gd name="T10" fmla="*/ 25 w 26"/>
                  <a:gd name="T11" fmla="*/ 10 h 13"/>
                  <a:gd name="T12" fmla="*/ 23 w 26"/>
                  <a:gd name="T13" fmla="*/ 13 h 13"/>
                  <a:gd name="T14" fmla="*/ 19 w 26"/>
                  <a:gd name="T15" fmla="*/ 13 h 13"/>
                  <a:gd name="T16" fmla="*/ 6 w 26"/>
                  <a:gd name="T17" fmla="*/ 13 h 13"/>
                  <a:gd name="T18" fmla="*/ 3 w 26"/>
                  <a:gd name="T19" fmla="*/ 13 h 13"/>
                  <a:gd name="T20" fmla="*/ 0 w 26"/>
                  <a:gd name="T21" fmla="*/ 10 h 13"/>
                  <a:gd name="T22" fmla="*/ 0 w 26"/>
                  <a:gd name="T23" fmla="*/ 6 h 13"/>
                  <a:gd name="T24" fmla="*/ 0 w 26"/>
                  <a:gd name="T25" fmla="*/ 3 h 13"/>
                  <a:gd name="T26" fmla="*/ 3 w 26"/>
                  <a:gd name="T27" fmla="*/ 0 h 13"/>
                  <a:gd name="T28" fmla="*/ 6 w 26"/>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3">
                    <a:moveTo>
                      <a:pt x="6" y="0"/>
                    </a:moveTo>
                    <a:lnTo>
                      <a:pt x="19" y="0"/>
                    </a:lnTo>
                    <a:lnTo>
                      <a:pt x="23" y="0"/>
                    </a:lnTo>
                    <a:lnTo>
                      <a:pt x="25" y="3"/>
                    </a:lnTo>
                    <a:lnTo>
                      <a:pt x="26" y="6"/>
                    </a:lnTo>
                    <a:lnTo>
                      <a:pt x="25" y="10"/>
                    </a:lnTo>
                    <a:lnTo>
                      <a:pt x="23" y="13"/>
                    </a:lnTo>
                    <a:lnTo>
                      <a:pt x="19" y="13"/>
                    </a:lnTo>
                    <a:lnTo>
                      <a:pt x="6" y="13"/>
                    </a:lnTo>
                    <a:lnTo>
                      <a:pt x="3" y="13"/>
                    </a:lnTo>
                    <a:lnTo>
                      <a:pt x="0" y="10"/>
                    </a:lnTo>
                    <a:lnTo>
                      <a:pt x="0" y="6"/>
                    </a:lnTo>
                    <a:lnTo>
                      <a:pt x="0" y="3"/>
                    </a:lnTo>
                    <a:lnTo>
                      <a:pt x="3" y="0"/>
                    </a:lnTo>
                    <a:lnTo>
                      <a:pt x="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4">
                <a:extLst>
                  <a:ext uri="{FF2B5EF4-FFF2-40B4-BE49-F238E27FC236}">
                    <a16:creationId xmlns:a16="http://schemas.microsoft.com/office/drawing/2014/main" id="{3D5AAE0C-0679-3D42-1059-585A38596063}"/>
                  </a:ext>
                </a:extLst>
              </p:cNvPr>
              <p:cNvSpPr>
                <a:spLocks noEditPoints="1"/>
              </p:cNvSpPr>
              <p:nvPr/>
            </p:nvSpPr>
            <p:spPr bwMode="auto">
              <a:xfrm>
                <a:off x="3890963" y="1447800"/>
                <a:ext cx="947738" cy="1090613"/>
              </a:xfrm>
              <a:custGeom>
                <a:avLst/>
                <a:gdLst>
                  <a:gd name="T0" fmla="*/ 278 w 597"/>
                  <a:gd name="T1" fmla="*/ 29 h 687"/>
                  <a:gd name="T2" fmla="*/ 250 w 597"/>
                  <a:gd name="T3" fmla="*/ 57 h 687"/>
                  <a:gd name="T4" fmla="*/ 249 w 597"/>
                  <a:gd name="T5" fmla="*/ 93 h 687"/>
                  <a:gd name="T6" fmla="*/ 267 w 597"/>
                  <a:gd name="T7" fmla="*/ 118 h 687"/>
                  <a:gd name="T8" fmla="*/ 172 w 597"/>
                  <a:gd name="T9" fmla="*/ 147 h 687"/>
                  <a:gd name="T10" fmla="*/ 96 w 597"/>
                  <a:gd name="T11" fmla="*/ 206 h 687"/>
                  <a:gd name="T12" fmla="*/ 44 w 597"/>
                  <a:gd name="T13" fmla="*/ 289 h 687"/>
                  <a:gd name="T14" fmla="*/ 26 w 597"/>
                  <a:gd name="T15" fmla="*/ 388 h 687"/>
                  <a:gd name="T16" fmla="*/ 42 w 597"/>
                  <a:gd name="T17" fmla="*/ 483 h 687"/>
                  <a:gd name="T18" fmla="*/ 90 w 597"/>
                  <a:gd name="T19" fmla="*/ 564 h 687"/>
                  <a:gd name="T20" fmla="*/ 160 w 597"/>
                  <a:gd name="T21" fmla="*/ 624 h 687"/>
                  <a:gd name="T22" fmla="*/ 249 w 597"/>
                  <a:gd name="T23" fmla="*/ 656 h 687"/>
                  <a:gd name="T24" fmla="*/ 347 w 597"/>
                  <a:gd name="T25" fmla="*/ 656 h 687"/>
                  <a:gd name="T26" fmla="*/ 435 w 597"/>
                  <a:gd name="T27" fmla="*/ 624 h 687"/>
                  <a:gd name="T28" fmla="*/ 507 w 597"/>
                  <a:gd name="T29" fmla="*/ 564 h 687"/>
                  <a:gd name="T30" fmla="*/ 553 w 597"/>
                  <a:gd name="T31" fmla="*/ 483 h 687"/>
                  <a:gd name="T32" fmla="*/ 571 w 597"/>
                  <a:gd name="T33" fmla="*/ 388 h 687"/>
                  <a:gd name="T34" fmla="*/ 552 w 597"/>
                  <a:gd name="T35" fmla="*/ 289 h 687"/>
                  <a:gd name="T36" fmla="*/ 501 w 597"/>
                  <a:gd name="T37" fmla="*/ 206 h 687"/>
                  <a:gd name="T38" fmla="*/ 425 w 597"/>
                  <a:gd name="T39" fmla="*/ 147 h 687"/>
                  <a:gd name="T40" fmla="*/ 330 w 597"/>
                  <a:gd name="T41" fmla="*/ 118 h 687"/>
                  <a:gd name="T42" fmla="*/ 348 w 597"/>
                  <a:gd name="T43" fmla="*/ 93 h 687"/>
                  <a:gd name="T44" fmla="*/ 347 w 597"/>
                  <a:gd name="T45" fmla="*/ 57 h 687"/>
                  <a:gd name="T46" fmla="*/ 319 w 597"/>
                  <a:gd name="T47" fmla="*/ 29 h 687"/>
                  <a:gd name="T48" fmla="*/ 298 w 597"/>
                  <a:gd name="T49" fmla="*/ 0 h 687"/>
                  <a:gd name="T50" fmla="*/ 344 w 597"/>
                  <a:gd name="T51" fmla="*/ 14 h 687"/>
                  <a:gd name="T52" fmla="*/ 373 w 597"/>
                  <a:gd name="T53" fmla="*/ 52 h 687"/>
                  <a:gd name="T54" fmla="*/ 376 w 597"/>
                  <a:gd name="T55" fmla="*/ 89 h 687"/>
                  <a:gd name="T56" fmla="*/ 420 w 597"/>
                  <a:gd name="T57" fmla="*/ 116 h 687"/>
                  <a:gd name="T58" fmla="*/ 500 w 597"/>
                  <a:gd name="T59" fmla="*/ 168 h 687"/>
                  <a:gd name="T60" fmla="*/ 559 w 597"/>
                  <a:gd name="T61" fmla="*/ 245 h 687"/>
                  <a:gd name="T62" fmla="*/ 593 w 597"/>
                  <a:gd name="T63" fmla="*/ 338 h 687"/>
                  <a:gd name="T64" fmla="*/ 591 w 597"/>
                  <a:gd name="T65" fmla="*/ 442 h 687"/>
                  <a:gd name="T66" fmla="*/ 556 w 597"/>
                  <a:gd name="T67" fmla="*/ 540 h 687"/>
                  <a:gd name="T68" fmla="*/ 490 w 597"/>
                  <a:gd name="T69" fmla="*/ 616 h 687"/>
                  <a:gd name="T70" fmla="*/ 402 w 597"/>
                  <a:gd name="T71" fmla="*/ 668 h 687"/>
                  <a:gd name="T72" fmla="*/ 298 w 597"/>
                  <a:gd name="T73" fmla="*/ 687 h 687"/>
                  <a:gd name="T74" fmla="*/ 194 w 597"/>
                  <a:gd name="T75" fmla="*/ 668 h 687"/>
                  <a:gd name="T76" fmla="*/ 107 w 597"/>
                  <a:gd name="T77" fmla="*/ 616 h 687"/>
                  <a:gd name="T78" fmla="*/ 41 w 597"/>
                  <a:gd name="T79" fmla="*/ 540 h 687"/>
                  <a:gd name="T80" fmla="*/ 4 w 597"/>
                  <a:gd name="T81" fmla="*/ 442 h 687"/>
                  <a:gd name="T82" fmla="*/ 4 w 597"/>
                  <a:gd name="T83" fmla="*/ 338 h 687"/>
                  <a:gd name="T84" fmla="*/ 36 w 597"/>
                  <a:gd name="T85" fmla="*/ 245 h 687"/>
                  <a:gd name="T86" fmla="*/ 96 w 597"/>
                  <a:gd name="T87" fmla="*/ 168 h 687"/>
                  <a:gd name="T88" fmla="*/ 177 w 597"/>
                  <a:gd name="T89" fmla="*/ 116 h 687"/>
                  <a:gd name="T90" fmla="*/ 221 w 597"/>
                  <a:gd name="T91" fmla="*/ 89 h 687"/>
                  <a:gd name="T92" fmla="*/ 224 w 597"/>
                  <a:gd name="T93" fmla="*/ 52 h 687"/>
                  <a:gd name="T94" fmla="*/ 252 w 597"/>
                  <a:gd name="T95" fmla="*/ 14 h 687"/>
                  <a:gd name="T96" fmla="*/ 298 w 597"/>
                  <a:gd name="T9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7" h="687">
                    <a:moveTo>
                      <a:pt x="298" y="26"/>
                    </a:moveTo>
                    <a:lnTo>
                      <a:pt x="278" y="29"/>
                    </a:lnTo>
                    <a:lnTo>
                      <a:pt x="261" y="41"/>
                    </a:lnTo>
                    <a:lnTo>
                      <a:pt x="250" y="57"/>
                    </a:lnTo>
                    <a:lnTo>
                      <a:pt x="246" y="76"/>
                    </a:lnTo>
                    <a:lnTo>
                      <a:pt x="249" y="93"/>
                    </a:lnTo>
                    <a:lnTo>
                      <a:pt x="256" y="107"/>
                    </a:lnTo>
                    <a:lnTo>
                      <a:pt x="267" y="118"/>
                    </a:lnTo>
                    <a:lnTo>
                      <a:pt x="217" y="128"/>
                    </a:lnTo>
                    <a:lnTo>
                      <a:pt x="172" y="147"/>
                    </a:lnTo>
                    <a:lnTo>
                      <a:pt x="131" y="174"/>
                    </a:lnTo>
                    <a:lnTo>
                      <a:pt x="96" y="206"/>
                    </a:lnTo>
                    <a:lnTo>
                      <a:pt x="67" y="246"/>
                    </a:lnTo>
                    <a:lnTo>
                      <a:pt x="44" y="289"/>
                    </a:lnTo>
                    <a:lnTo>
                      <a:pt x="30" y="338"/>
                    </a:lnTo>
                    <a:lnTo>
                      <a:pt x="26" y="388"/>
                    </a:lnTo>
                    <a:lnTo>
                      <a:pt x="30" y="437"/>
                    </a:lnTo>
                    <a:lnTo>
                      <a:pt x="42" y="483"/>
                    </a:lnTo>
                    <a:lnTo>
                      <a:pt x="64" y="526"/>
                    </a:lnTo>
                    <a:lnTo>
                      <a:pt x="90" y="564"/>
                    </a:lnTo>
                    <a:lnTo>
                      <a:pt x="123" y="596"/>
                    </a:lnTo>
                    <a:lnTo>
                      <a:pt x="160" y="624"/>
                    </a:lnTo>
                    <a:lnTo>
                      <a:pt x="203" y="644"/>
                    </a:lnTo>
                    <a:lnTo>
                      <a:pt x="249" y="656"/>
                    </a:lnTo>
                    <a:lnTo>
                      <a:pt x="298" y="661"/>
                    </a:lnTo>
                    <a:lnTo>
                      <a:pt x="347" y="656"/>
                    </a:lnTo>
                    <a:lnTo>
                      <a:pt x="394" y="644"/>
                    </a:lnTo>
                    <a:lnTo>
                      <a:pt x="435" y="624"/>
                    </a:lnTo>
                    <a:lnTo>
                      <a:pt x="474" y="596"/>
                    </a:lnTo>
                    <a:lnTo>
                      <a:pt x="507" y="564"/>
                    </a:lnTo>
                    <a:lnTo>
                      <a:pt x="533" y="526"/>
                    </a:lnTo>
                    <a:lnTo>
                      <a:pt x="553" y="483"/>
                    </a:lnTo>
                    <a:lnTo>
                      <a:pt x="567" y="437"/>
                    </a:lnTo>
                    <a:lnTo>
                      <a:pt x="571" y="388"/>
                    </a:lnTo>
                    <a:lnTo>
                      <a:pt x="565" y="338"/>
                    </a:lnTo>
                    <a:lnTo>
                      <a:pt x="552" y="289"/>
                    </a:lnTo>
                    <a:lnTo>
                      <a:pt x="530" y="246"/>
                    </a:lnTo>
                    <a:lnTo>
                      <a:pt x="501" y="206"/>
                    </a:lnTo>
                    <a:lnTo>
                      <a:pt x="466" y="174"/>
                    </a:lnTo>
                    <a:lnTo>
                      <a:pt x="425" y="147"/>
                    </a:lnTo>
                    <a:lnTo>
                      <a:pt x="379" y="128"/>
                    </a:lnTo>
                    <a:lnTo>
                      <a:pt x="330" y="118"/>
                    </a:lnTo>
                    <a:lnTo>
                      <a:pt x="341" y="107"/>
                    </a:lnTo>
                    <a:lnTo>
                      <a:pt x="348" y="93"/>
                    </a:lnTo>
                    <a:lnTo>
                      <a:pt x="350" y="76"/>
                    </a:lnTo>
                    <a:lnTo>
                      <a:pt x="347" y="57"/>
                    </a:lnTo>
                    <a:lnTo>
                      <a:pt x="334" y="41"/>
                    </a:lnTo>
                    <a:lnTo>
                      <a:pt x="319" y="29"/>
                    </a:lnTo>
                    <a:lnTo>
                      <a:pt x="298" y="26"/>
                    </a:lnTo>
                    <a:close/>
                    <a:moveTo>
                      <a:pt x="298" y="0"/>
                    </a:moveTo>
                    <a:lnTo>
                      <a:pt x="322" y="3"/>
                    </a:lnTo>
                    <a:lnTo>
                      <a:pt x="344" y="14"/>
                    </a:lnTo>
                    <a:lnTo>
                      <a:pt x="360" y="31"/>
                    </a:lnTo>
                    <a:lnTo>
                      <a:pt x="373" y="52"/>
                    </a:lnTo>
                    <a:lnTo>
                      <a:pt x="376" y="76"/>
                    </a:lnTo>
                    <a:lnTo>
                      <a:pt x="376" y="89"/>
                    </a:lnTo>
                    <a:lnTo>
                      <a:pt x="373" y="99"/>
                    </a:lnTo>
                    <a:lnTo>
                      <a:pt x="420" y="116"/>
                    </a:lnTo>
                    <a:lnTo>
                      <a:pt x="463" y="139"/>
                    </a:lnTo>
                    <a:lnTo>
                      <a:pt x="500" y="168"/>
                    </a:lnTo>
                    <a:lnTo>
                      <a:pt x="533" y="205"/>
                    </a:lnTo>
                    <a:lnTo>
                      <a:pt x="559" y="245"/>
                    </a:lnTo>
                    <a:lnTo>
                      <a:pt x="579" y="289"/>
                    </a:lnTo>
                    <a:lnTo>
                      <a:pt x="593" y="338"/>
                    </a:lnTo>
                    <a:lnTo>
                      <a:pt x="597" y="388"/>
                    </a:lnTo>
                    <a:lnTo>
                      <a:pt x="591" y="442"/>
                    </a:lnTo>
                    <a:lnTo>
                      <a:pt x="578" y="492"/>
                    </a:lnTo>
                    <a:lnTo>
                      <a:pt x="556" y="540"/>
                    </a:lnTo>
                    <a:lnTo>
                      <a:pt x="527" y="581"/>
                    </a:lnTo>
                    <a:lnTo>
                      <a:pt x="490" y="616"/>
                    </a:lnTo>
                    <a:lnTo>
                      <a:pt x="449" y="647"/>
                    </a:lnTo>
                    <a:lnTo>
                      <a:pt x="402" y="668"/>
                    </a:lnTo>
                    <a:lnTo>
                      <a:pt x="351" y="682"/>
                    </a:lnTo>
                    <a:lnTo>
                      <a:pt x="298" y="687"/>
                    </a:lnTo>
                    <a:lnTo>
                      <a:pt x="244" y="682"/>
                    </a:lnTo>
                    <a:lnTo>
                      <a:pt x="194" y="668"/>
                    </a:lnTo>
                    <a:lnTo>
                      <a:pt x="148" y="647"/>
                    </a:lnTo>
                    <a:lnTo>
                      <a:pt x="107" y="616"/>
                    </a:lnTo>
                    <a:lnTo>
                      <a:pt x="70" y="581"/>
                    </a:lnTo>
                    <a:lnTo>
                      <a:pt x="41" y="540"/>
                    </a:lnTo>
                    <a:lnTo>
                      <a:pt x="18" y="492"/>
                    </a:lnTo>
                    <a:lnTo>
                      <a:pt x="4" y="442"/>
                    </a:lnTo>
                    <a:lnTo>
                      <a:pt x="0" y="388"/>
                    </a:lnTo>
                    <a:lnTo>
                      <a:pt x="4" y="338"/>
                    </a:lnTo>
                    <a:lnTo>
                      <a:pt x="16" y="289"/>
                    </a:lnTo>
                    <a:lnTo>
                      <a:pt x="36" y="245"/>
                    </a:lnTo>
                    <a:lnTo>
                      <a:pt x="64" y="205"/>
                    </a:lnTo>
                    <a:lnTo>
                      <a:pt x="96" y="168"/>
                    </a:lnTo>
                    <a:lnTo>
                      <a:pt x="134" y="139"/>
                    </a:lnTo>
                    <a:lnTo>
                      <a:pt x="177" y="116"/>
                    </a:lnTo>
                    <a:lnTo>
                      <a:pt x="224" y="99"/>
                    </a:lnTo>
                    <a:lnTo>
                      <a:pt x="221" y="89"/>
                    </a:lnTo>
                    <a:lnTo>
                      <a:pt x="221" y="76"/>
                    </a:lnTo>
                    <a:lnTo>
                      <a:pt x="224" y="52"/>
                    </a:lnTo>
                    <a:lnTo>
                      <a:pt x="235" y="31"/>
                    </a:lnTo>
                    <a:lnTo>
                      <a:pt x="252" y="14"/>
                    </a:lnTo>
                    <a:lnTo>
                      <a:pt x="273" y="3"/>
                    </a:lnTo>
                    <a:lnTo>
                      <a:pt x="2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5">
                <a:extLst>
                  <a:ext uri="{FF2B5EF4-FFF2-40B4-BE49-F238E27FC236}">
                    <a16:creationId xmlns:a16="http://schemas.microsoft.com/office/drawing/2014/main" id="{27D900E9-501B-7A6B-8ED4-FD366A2788C3}"/>
                  </a:ext>
                </a:extLst>
              </p:cNvPr>
              <p:cNvSpPr>
                <a:spLocks noEditPoints="1"/>
              </p:cNvSpPr>
              <p:nvPr/>
            </p:nvSpPr>
            <p:spPr bwMode="auto">
              <a:xfrm>
                <a:off x="4322763" y="1530350"/>
                <a:ext cx="82550" cy="79375"/>
              </a:xfrm>
              <a:custGeom>
                <a:avLst/>
                <a:gdLst>
                  <a:gd name="T0" fmla="*/ 26 w 52"/>
                  <a:gd name="T1" fmla="*/ 18 h 50"/>
                  <a:gd name="T2" fmla="*/ 23 w 52"/>
                  <a:gd name="T3" fmla="*/ 20 h 50"/>
                  <a:gd name="T4" fmla="*/ 21 w 52"/>
                  <a:gd name="T5" fmla="*/ 21 h 50"/>
                  <a:gd name="T6" fmla="*/ 20 w 52"/>
                  <a:gd name="T7" fmla="*/ 24 h 50"/>
                  <a:gd name="T8" fmla="*/ 21 w 52"/>
                  <a:gd name="T9" fmla="*/ 29 h 50"/>
                  <a:gd name="T10" fmla="*/ 23 w 52"/>
                  <a:gd name="T11" fmla="*/ 31 h 50"/>
                  <a:gd name="T12" fmla="*/ 26 w 52"/>
                  <a:gd name="T13" fmla="*/ 32 h 50"/>
                  <a:gd name="T14" fmla="*/ 30 w 52"/>
                  <a:gd name="T15" fmla="*/ 31 h 50"/>
                  <a:gd name="T16" fmla="*/ 32 w 52"/>
                  <a:gd name="T17" fmla="*/ 29 h 50"/>
                  <a:gd name="T18" fmla="*/ 33 w 52"/>
                  <a:gd name="T19" fmla="*/ 24 h 50"/>
                  <a:gd name="T20" fmla="*/ 32 w 52"/>
                  <a:gd name="T21" fmla="*/ 21 h 50"/>
                  <a:gd name="T22" fmla="*/ 30 w 52"/>
                  <a:gd name="T23" fmla="*/ 20 h 50"/>
                  <a:gd name="T24" fmla="*/ 26 w 52"/>
                  <a:gd name="T25" fmla="*/ 18 h 50"/>
                  <a:gd name="T26" fmla="*/ 26 w 52"/>
                  <a:gd name="T27" fmla="*/ 0 h 50"/>
                  <a:gd name="T28" fmla="*/ 40 w 52"/>
                  <a:gd name="T29" fmla="*/ 3 h 50"/>
                  <a:gd name="T30" fmla="*/ 49 w 52"/>
                  <a:gd name="T31" fmla="*/ 12 h 50"/>
                  <a:gd name="T32" fmla="*/ 52 w 52"/>
                  <a:gd name="T33" fmla="*/ 24 h 50"/>
                  <a:gd name="T34" fmla="*/ 49 w 52"/>
                  <a:gd name="T35" fmla="*/ 38 h 50"/>
                  <a:gd name="T36" fmla="*/ 40 w 52"/>
                  <a:gd name="T37" fmla="*/ 47 h 50"/>
                  <a:gd name="T38" fmla="*/ 26 w 52"/>
                  <a:gd name="T39" fmla="*/ 50 h 50"/>
                  <a:gd name="T40" fmla="*/ 14 w 52"/>
                  <a:gd name="T41" fmla="*/ 47 h 50"/>
                  <a:gd name="T42" fmla="*/ 4 w 52"/>
                  <a:gd name="T43" fmla="*/ 38 h 50"/>
                  <a:gd name="T44" fmla="*/ 0 w 52"/>
                  <a:gd name="T45" fmla="*/ 24 h 50"/>
                  <a:gd name="T46" fmla="*/ 4 w 52"/>
                  <a:gd name="T47" fmla="*/ 12 h 50"/>
                  <a:gd name="T48" fmla="*/ 14 w 52"/>
                  <a:gd name="T49" fmla="*/ 3 h 50"/>
                  <a:gd name="T50" fmla="*/ 26 w 52"/>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50">
                    <a:moveTo>
                      <a:pt x="26" y="18"/>
                    </a:moveTo>
                    <a:lnTo>
                      <a:pt x="23" y="20"/>
                    </a:lnTo>
                    <a:lnTo>
                      <a:pt x="21" y="21"/>
                    </a:lnTo>
                    <a:lnTo>
                      <a:pt x="20" y="24"/>
                    </a:lnTo>
                    <a:lnTo>
                      <a:pt x="21" y="29"/>
                    </a:lnTo>
                    <a:lnTo>
                      <a:pt x="23" y="31"/>
                    </a:lnTo>
                    <a:lnTo>
                      <a:pt x="26" y="32"/>
                    </a:lnTo>
                    <a:lnTo>
                      <a:pt x="30" y="31"/>
                    </a:lnTo>
                    <a:lnTo>
                      <a:pt x="32" y="29"/>
                    </a:lnTo>
                    <a:lnTo>
                      <a:pt x="33" y="24"/>
                    </a:lnTo>
                    <a:lnTo>
                      <a:pt x="32" y="21"/>
                    </a:lnTo>
                    <a:lnTo>
                      <a:pt x="30" y="20"/>
                    </a:lnTo>
                    <a:lnTo>
                      <a:pt x="26" y="18"/>
                    </a:lnTo>
                    <a:close/>
                    <a:moveTo>
                      <a:pt x="26" y="0"/>
                    </a:moveTo>
                    <a:lnTo>
                      <a:pt x="40" y="3"/>
                    </a:lnTo>
                    <a:lnTo>
                      <a:pt x="49" y="12"/>
                    </a:lnTo>
                    <a:lnTo>
                      <a:pt x="52" y="24"/>
                    </a:lnTo>
                    <a:lnTo>
                      <a:pt x="49" y="38"/>
                    </a:lnTo>
                    <a:lnTo>
                      <a:pt x="40" y="47"/>
                    </a:lnTo>
                    <a:lnTo>
                      <a:pt x="26" y="50"/>
                    </a:lnTo>
                    <a:lnTo>
                      <a:pt x="14" y="47"/>
                    </a:lnTo>
                    <a:lnTo>
                      <a:pt x="4" y="38"/>
                    </a:lnTo>
                    <a:lnTo>
                      <a:pt x="0" y="24"/>
                    </a:lnTo>
                    <a:lnTo>
                      <a:pt x="4" y="12"/>
                    </a:lnTo>
                    <a:lnTo>
                      <a:pt x="14" y="3"/>
                    </a:lnTo>
                    <a:lnTo>
                      <a:pt x="2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6">
                <a:extLst>
                  <a:ext uri="{FF2B5EF4-FFF2-40B4-BE49-F238E27FC236}">
                    <a16:creationId xmlns:a16="http://schemas.microsoft.com/office/drawing/2014/main" id="{16BF2EBA-1452-2564-6F57-69EA1B9D4673}"/>
                  </a:ext>
                </a:extLst>
              </p:cNvPr>
              <p:cNvSpPr>
                <a:spLocks noEditPoints="1"/>
              </p:cNvSpPr>
              <p:nvPr/>
            </p:nvSpPr>
            <p:spPr bwMode="auto">
              <a:xfrm>
                <a:off x="3994150" y="1692275"/>
                <a:ext cx="741363" cy="742950"/>
              </a:xfrm>
              <a:custGeom>
                <a:avLst/>
                <a:gdLst>
                  <a:gd name="T0" fmla="*/ 188 w 467"/>
                  <a:gd name="T1" fmla="*/ 19 h 468"/>
                  <a:gd name="T2" fmla="*/ 110 w 467"/>
                  <a:gd name="T3" fmla="*/ 52 h 468"/>
                  <a:gd name="T4" fmla="*/ 51 w 467"/>
                  <a:gd name="T5" fmla="*/ 111 h 468"/>
                  <a:gd name="T6" fmla="*/ 17 w 467"/>
                  <a:gd name="T7" fmla="*/ 190 h 468"/>
                  <a:gd name="T8" fmla="*/ 17 w 467"/>
                  <a:gd name="T9" fmla="*/ 279 h 468"/>
                  <a:gd name="T10" fmla="*/ 51 w 467"/>
                  <a:gd name="T11" fmla="*/ 358 h 468"/>
                  <a:gd name="T12" fmla="*/ 110 w 467"/>
                  <a:gd name="T13" fmla="*/ 418 h 468"/>
                  <a:gd name="T14" fmla="*/ 188 w 467"/>
                  <a:gd name="T15" fmla="*/ 450 h 468"/>
                  <a:gd name="T16" fmla="*/ 277 w 467"/>
                  <a:gd name="T17" fmla="*/ 450 h 468"/>
                  <a:gd name="T18" fmla="*/ 357 w 467"/>
                  <a:gd name="T19" fmla="*/ 418 h 468"/>
                  <a:gd name="T20" fmla="*/ 416 w 467"/>
                  <a:gd name="T21" fmla="*/ 358 h 468"/>
                  <a:gd name="T22" fmla="*/ 450 w 467"/>
                  <a:gd name="T23" fmla="*/ 279 h 468"/>
                  <a:gd name="T24" fmla="*/ 450 w 467"/>
                  <a:gd name="T25" fmla="*/ 190 h 468"/>
                  <a:gd name="T26" fmla="*/ 416 w 467"/>
                  <a:gd name="T27" fmla="*/ 111 h 468"/>
                  <a:gd name="T28" fmla="*/ 357 w 467"/>
                  <a:gd name="T29" fmla="*/ 52 h 468"/>
                  <a:gd name="T30" fmla="*/ 277 w 467"/>
                  <a:gd name="T31" fmla="*/ 19 h 468"/>
                  <a:gd name="T32" fmla="*/ 233 w 467"/>
                  <a:gd name="T33" fmla="*/ 0 h 468"/>
                  <a:gd name="T34" fmla="*/ 325 w 467"/>
                  <a:gd name="T35" fmla="*/ 19 h 468"/>
                  <a:gd name="T36" fmla="*/ 398 w 467"/>
                  <a:gd name="T37" fmla="*/ 69 h 468"/>
                  <a:gd name="T38" fmla="*/ 448 w 467"/>
                  <a:gd name="T39" fmla="*/ 144 h 468"/>
                  <a:gd name="T40" fmla="*/ 467 w 467"/>
                  <a:gd name="T41" fmla="*/ 234 h 468"/>
                  <a:gd name="T42" fmla="*/ 448 w 467"/>
                  <a:gd name="T43" fmla="*/ 326 h 468"/>
                  <a:gd name="T44" fmla="*/ 398 w 467"/>
                  <a:gd name="T45" fmla="*/ 400 h 468"/>
                  <a:gd name="T46" fmla="*/ 325 w 467"/>
                  <a:gd name="T47" fmla="*/ 450 h 468"/>
                  <a:gd name="T48" fmla="*/ 233 w 467"/>
                  <a:gd name="T49" fmla="*/ 468 h 468"/>
                  <a:gd name="T50" fmla="*/ 143 w 467"/>
                  <a:gd name="T51" fmla="*/ 450 h 468"/>
                  <a:gd name="T52" fmla="*/ 68 w 467"/>
                  <a:gd name="T53" fmla="*/ 400 h 468"/>
                  <a:gd name="T54" fmla="*/ 19 w 467"/>
                  <a:gd name="T55" fmla="*/ 326 h 468"/>
                  <a:gd name="T56" fmla="*/ 0 w 467"/>
                  <a:gd name="T57" fmla="*/ 234 h 468"/>
                  <a:gd name="T58" fmla="*/ 19 w 467"/>
                  <a:gd name="T59" fmla="*/ 144 h 468"/>
                  <a:gd name="T60" fmla="*/ 68 w 467"/>
                  <a:gd name="T61" fmla="*/ 69 h 468"/>
                  <a:gd name="T62" fmla="*/ 143 w 467"/>
                  <a:gd name="T63" fmla="*/ 19 h 468"/>
                  <a:gd name="T64" fmla="*/ 233 w 467"/>
                  <a:gd name="T65"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468">
                    <a:moveTo>
                      <a:pt x="233" y="14"/>
                    </a:moveTo>
                    <a:lnTo>
                      <a:pt x="188" y="19"/>
                    </a:lnTo>
                    <a:lnTo>
                      <a:pt x="147" y="31"/>
                    </a:lnTo>
                    <a:lnTo>
                      <a:pt x="110" y="52"/>
                    </a:lnTo>
                    <a:lnTo>
                      <a:pt x="77" y="78"/>
                    </a:lnTo>
                    <a:lnTo>
                      <a:pt x="51" y="111"/>
                    </a:lnTo>
                    <a:lnTo>
                      <a:pt x="31" y="149"/>
                    </a:lnTo>
                    <a:lnTo>
                      <a:pt x="17" y="190"/>
                    </a:lnTo>
                    <a:lnTo>
                      <a:pt x="13" y="234"/>
                    </a:lnTo>
                    <a:lnTo>
                      <a:pt x="17" y="279"/>
                    </a:lnTo>
                    <a:lnTo>
                      <a:pt x="31" y="320"/>
                    </a:lnTo>
                    <a:lnTo>
                      <a:pt x="51" y="358"/>
                    </a:lnTo>
                    <a:lnTo>
                      <a:pt x="77" y="390"/>
                    </a:lnTo>
                    <a:lnTo>
                      <a:pt x="110" y="418"/>
                    </a:lnTo>
                    <a:lnTo>
                      <a:pt x="147" y="438"/>
                    </a:lnTo>
                    <a:lnTo>
                      <a:pt x="188" y="450"/>
                    </a:lnTo>
                    <a:lnTo>
                      <a:pt x="233" y="455"/>
                    </a:lnTo>
                    <a:lnTo>
                      <a:pt x="277" y="450"/>
                    </a:lnTo>
                    <a:lnTo>
                      <a:pt x="320" y="438"/>
                    </a:lnTo>
                    <a:lnTo>
                      <a:pt x="357" y="418"/>
                    </a:lnTo>
                    <a:lnTo>
                      <a:pt x="389" y="390"/>
                    </a:lnTo>
                    <a:lnTo>
                      <a:pt x="416" y="358"/>
                    </a:lnTo>
                    <a:lnTo>
                      <a:pt x="436" y="320"/>
                    </a:lnTo>
                    <a:lnTo>
                      <a:pt x="450" y="279"/>
                    </a:lnTo>
                    <a:lnTo>
                      <a:pt x="454" y="234"/>
                    </a:lnTo>
                    <a:lnTo>
                      <a:pt x="450" y="190"/>
                    </a:lnTo>
                    <a:lnTo>
                      <a:pt x="436" y="149"/>
                    </a:lnTo>
                    <a:lnTo>
                      <a:pt x="416" y="111"/>
                    </a:lnTo>
                    <a:lnTo>
                      <a:pt x="389" y="78"/>
                    </a:lnTo>
                    <a:lnTo>
                      <a:pt x="357" y="52"/>
                    </a:lnTo>
                    <a:lnTo>
                      <a:pt x="320" y="31"/>
                    </a:lnTo>
                    <a:lnTo>
                      <a:pt x="277" y="19"/>
                    </a:lnTo>
                    <a:lnTo>
                      <a:pt x="233" y="14"/>
                    </a:lnTo>
                    <a:close/>
                    <a:moveTo>
                      <a:pt x="233" y="0"/>
                    </a:moveTo>
                    <a:lnTo>
                      <a:pt x="280" y="5"/>
                    </a:lnTo>
                    <a:lnTo>
                      <a:pt x="325" y="19"/>
                    </a:lnTo>
                    <a:lnTo>
                      <a:pt x="364" y="40"/>
                    </a:lnTo>
                    <a:lnTo>
                      <a:pt x="398" y="69"/>
                    </a:lnTo>
                    <a:lnTo>
                      <a:pt x="427" y="104"/>
                    </a:lnTo>
                    <a:lnTo>
                      <a:pt x="448" y="144"/>
                    </a:lnTo>
                    <a:lnTo>
                      <a:pt x="462" y="187"/>
                    </a:lnTo>
                    <a:lnTo>
                      <a:pt x="467" y="234"/>
                    </a:lnTo>
                    <a:lnTo>
                      <a:pt x="462" y="282"/>
                    </a:lnTo>
                    <a:lnTo>
                      <a:pt x="448" y="326"/>
                    </a:lnTo>
                    <a:lnTo>
                      <a:pt x="427" y="364"/>
                    </a:lnTo>
                    <a:lnTo>
                      <a:pt x="398" y="400"/>
                    </a:lnTo>
                    <a:lnTo>
                      <a:pt x="364" y="429"/>
                    </a:lnTo>
                    <a:lnTo>
                      <a:pt x="325" y="450"/>
                    </a:lnTo>
                    <a:lnTo>
                      <a:pt x="280" y="464"/>
                    </a:lnTo>
                    <a:lnTo>
                      <a:pt x="233" y="468"/>
                    </a:lnTo>
                    <a:lnTo>
                      <a:pt x="187" y="464"/>
                    </a:lnTo>
                    <a:lnTo>
                      <a:pt x="143" y="450"/>
                    </a:lnTo>
                    <a:lnTo>
                      <a:pt x="103" y="429"/>
                    </a:lnTo>
                    <a:lnTo>
                      <a:pt x="68" y="400"/>
                    </a:lnTo>
                    <a:lnTo>
                      <a:pt x="40" y="364"/>
                    </a:lnTo>
                    <a:lnTo>
                      <a:pt x="19" y="326"/>
                    </a:lnTo>
                    <a:lnTo>
                      <a:pt x="5" y="282"/>
                    </a:lnTo>
                    <a:lnTo>
                      <a:pt x="0" y="234"/>
                    </a:lnTo>
                    <a:lnTo>
                      <a:pt x="5" y="187"/>
                    </a:lnTo>
                    <a:lnTo>
                      <a:pt x="19" y="144"/>
                    </a:lnTo>
                    <a:lnTo>
                      <a:pt x="40" y="104"/>
                    </a:lnTo>
                    <a:lnTo>
                      <a:pt x="68" y="69"/>
                    </a:lnTo>
                    <a:lnTo>
                      <a:pt x="103" y="40"/>
                    </a:lnTo>
                    <a:lnTo>
                      <a:pt x="143" y="19"/>
                    </a:lnTo>
                    <a:lnTo>
                      <a:pt x="187" y="5"/>
                    </a:lnTo>
                    <a:lnTo>
                      <a:pt x="23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8" name="Group 77">
              <a:extLst>
                <a:ext uri="{FF2B5EF4-FFF2-40B4-BE49-F238E27FC236}">
                  <a16:creationId xmlns:a16="http://schemas.microsoft.com/office/drawing/2014/main" id="{EBD7D8B7-3D23-9882-305D-CB87363217D7}"/>
                </a:ext>
              </a:extLst>
            </p:cNvPr>
            <p:cNvGrpSpPr/>
            <p:nvPr/>
          </p:nvGrpSpPr>
          <p:grpSpPr>
            <a:xfrm>
              <a:off x="10101728" y="1744269"/>
              <a:ext cx="604186" cy="629024"/>
              <a:chOff x="4406900" y="1743075"/>
              <a:chExt cx="1027113" cy="1023938"/>
            </a:xfrm>
          </p:grpSpPr>
          <p:sp>
            <p:nvSpPr>
              <p:cNvPr id="79" name="Freeform 9">
                <a:extLst>
                  <a:ext uri="{FF2B5EF4-FFF2-40B4-BE49-F238E27FC236}">
                    <a16:creationId xmlns:a16="http://schemas.microsoft.com/office/drawing/2014/main" id="{4D31BF64-C44B-A7AB-6F8B-CB9510A919FF}"/>
                  </a:ext>
                </a:extLst>
              </p:cNvPr>
              <p:cNvSpPr>
                <a:spLocks noEditPoints="1"/>
              </p:cNvSpPr>
              <p:nvPr/>
            </p:nvSpPr>
            <p:spPr bwMode="auto">
              <a:xfrm>
                <a:off x="4505325" y="1838325"/>
                <a:ext cx="617538" cy="619125"/>
              </a:xfrm>
              <a:custGeom>
                <a:avLst/>
                <a:gdLst>
                  <a:gd name="T0" fmla="*/ 158 w 389"/>
                  <a:gd name="T1" fmla="*/ 16 h 390"/>
                  <a:gd name="T2" fmla="*/ 92 w 389"/>
                  <a:gd name="T3" fmla="*/ 44 h 390"/>
                  <a:gd name="T4" fmla="*/ 43 w 389"/>
                  <a:gd name="T5" fmla="*/ 94 h 390"/>
                  <a:gd name="T6" fmla="*/ 16 w 389"/>
                  <a:gd name="T7" fmla="*/ 159 h 390"/>
                  <a:gd name="T8" fmla="*/ 16 w 389"/>
                  <a:gd name="T9" fmla="*/ 232 h 390"/>
                  <a:gd name="T10" fmla="*/ 43 w 389"/>
                  <a:gd name="T11" fmla="*/ 298 h 390"/>
                  <a:gd name="T12" fmla="*/ 92 w 389"/>
                  <a:gd name="T13" fmla="*/ 347 h 390"/>
                  <a:gd name="T14" fmla="*/ 158 w 389"/>
                  <a:gd name="T15" fmla="*/ 374 h 390"/>
                  <a:gd name="T16" fmla="*/ 231 w 389"/>
                  <a:gd name="T17" fmla="*/ 374 h 390"/>
                  <a:gd name="T18" fmla="*/ 296 w 389"/>
                  <a:gd name="T19" fmla="*/ 347 h 390"/>
                  <a:gd name="T20" fmla="*/ 346 w 389"/>
                  <a:gd name="T21" fmla="*/ 298 h 390"/>
                  <a:gd name="T22" fmla="*/ 374 w 389"/>
                  <a:gd name="T23" fmla="*/ 232 h 390"/>
                  <a:gd name="T24" fmla="*/ 374 w 389"/>
                  <a:gd name="T25" fmla="*/ 159 h 390"/>
                  <a:gd name="T26" fmla="*/ 346 w 389"/>
                  <a:gd name="T27" fmla="*/ 94 h 390"/>
                  <a:gd name="T28" fmla="*/ 296 w 389"/>
                  <a:gd name="T29" fmla="*/ 44 h 390"/>
                  <a:gd name="T30" fmla="*/ 231 w 389"/>
                  <a:gd name="T31" fmla="*/ 16 h 390"/>
                  <a:gd name="T32" fmla="*/ 194 w 389"/>
                  <a:gd name="T33" fmla="*/ 0 h 390"/>
                  <a:gd name="T34" fmla="*/ 270 w 389"/>
                  <a:gd name="T35" fmla="*/ 16 h 390"/>
                  <a:gd name="T36" fmla="*/ 332 w 389"/>
                  <a:gd name="T37" fmla="*/ 58 h 390"/>
                  <a:gd name="T38" fmla="*/ 374 w 389"/>
                  <a:gd name="T39" fmla="*/ 120 h 390"/>
                  <a:gd name="T40" fmla="*/ 389 w 389"/>
                  <a:gd name="T41" fmla="*/ 196 h 390"/>
                  <a:gd name="T42" fmla="*/ 374 w 389"/>
                  <a:gd name="T43" fmla="*/ 272 h 390"/>
                  <a:gd name="T44" fmla="*/ 332 w 389"/>
                  <a:gd name="T45" fmla="*/ 334 h 390"/>
                  <a:gd name="T46" fmla="*/ 270 w 389"/>
                  <a:gd name="T47" fmla="*/ 376 h 390"/>
                  <a:gd name="T48" fmla="*/ 194 w 389"/>
                  <a:gd name="T49" fmla="*/ 390 h 390"/>
                  <a:gd name="T50" fmla="*/ 119 w 389"/>
                  <a:gd name="T51" fmla="*/ 376 h 390"/>
                  <a:gd name="T52" fmla="*/ 56 w 389"/>
                  <a:gd name="T53" fmla="*/ 334 h 390"/>
                  <a:gd name="T54" fmla="*/ 14 w 389"/>
                  <a:gd name="T55" fmla="*/ 272 h 390"/>
                  <a:gd name="T56" fmla="*/ 0 w 389"/>
                  <a:gd name="T57" fmla="*/ 196 h 390"/>
                  <a:gd name="T58" fmla="*/ 14 w 389"/>
                  <a:gd name="T59" fmla="*/ 120 h 390"/>
                  <a:gd name="T60" fmla="*/ 56 w 389"/>
                  <a:gd name="T61" fmla="*/ 58 h 390"/>
                  <a:gd name="T62" fmla="*/ 119 w 389"/>
                  <a:gd name="T63" fmla="*/ 16 h 390"/>
                  <a:gd name="T64" fmla="*/ 194 w 389"/>
                  <a:gd name="T6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 h="390">
                    <a:moveTo>
                      <a:pt x="194" y="12"/>
                    </a:moveTo>
                    <a:lnTo>
                      <a:pt x="158" y="16"/>
                    </a:lnTo>
                    <a:lnTo>
                      <a:pt x="124" y="26"/>
                    </a:lnTo>
                    <a:lnTo>
                      <a:pt x="92" y="44"/>
                    </a:lnTo>
                    <a:lnTo>
                      <a:pt x="65" y="67"/>
                    </a:lnTo>
                    <a:lnTo>
                      <a:pt x="43" y="94"/>
                    </a:lnTo>
                    <a:lnTo>
                      <a:pt x="26" y="124"/>
                    </a:lnTo>
                    <a:lnTo>
                      <a:pt x="16" y="159"/>
                    </a:lnTo>
                    <a:lnTo>
                      <a:pt x="11" y="196"/>
                    </a:lnTo>
                    <a:lnTo>
                      <a:pt x="16" y="232"/>
                    </a:lnTo>
                    <a:lnTo>
                      <a:pt x="26" y="266"/>
                    </a:lnTo>
                    <a:lnTo>
                      <a:pt x="43" y="298"/>
                    </a:lnTo>
                    <a:lnTo>
                      <a:pt x="65" y="325"/>
                    </a:lnTo>
                    <a:lnTo>
                      <a:pt x="92" y="347"/>
                    </a:lnTo>
                    <a:lnTo>
                      <a:pt x="124" y="364"/>
                    </a:lnTo>
                    <a:lnTo>
                      <a:pt x="158" y="374"/>
                    </a:lnTo>
                    <a:lnTo>
                      <a:pt x="194" y="378"/>
                    </a:lnTo>
                    <a:lnTo>
                      <a:pt x="231" y="374"/>
                    </a:lnTo>
                    <a:lnTo>
                      <a:pt x="266" y="364"/>
                    </a:lnTo>
                    <a:lnTo>
                      <a:pt x="296" y="347"/>
                    </a:lnTo>
                    <a:lnTo>
                      <a:pt x="323" y="325"/>
                    </a:lnTo>
                    <a:lnTo>
                      <a:pt x="346" y="298"/>
                    </a:lnTo>
                    <a:lnTo>
                      <a:pt x="364" y="266"/>
                    </a:lnTo>
                    <a:lnTo>
                      <a:pt x="374" y="232"/>
                    </a:lnTo>
                    <a:lnTo>
                      <a:pt x="378" y="196"/>
                    </a:lnTo>
                    <a:lnTo>
                      <a:pt x="374" y="159"/>
                    </a:lnTo>
                    <a:lnTo>
                      <a:pt x="364" y="124"/>
                    </a:lnTo>
                    <a:lnTo>
                      <a:pt x="346" y="94"/>
                    </a:lnTo>
                    <a:lnTo>
                      <a:pt x="323" y="67"/>
                    </a:lnTo>
                    <a:lnTo>
                      <a:pt x="296" y="44"/>
                    </a:lnTo>
                    <a:lnTo>
                      <a:pt x="266" y="26"/>
                    </a:lnTo>
                    <a:lnTo>
                      <a:pt x="231" y="16"/>
                    </a:lnTo>
                    <a:lnTo>
                      <a:pt x="194" y="12"/>
                    </a:lnTo>
                    <a:close/>
                    <a:moveTo>
                      <a:pt x="194" y="0"/>
                    </a:moveTo>
                    <a:lnTo>
                      <a:pt x="234" y="5"/>
                    </a:lnTo>
                    <a:lnTo>
                      <a:pt x="270" y="16"/>
                    </a:lnTo>
                    <a:lnTo>
                      <a:pt x="303" y="33"/>
                    </a:lnTo>
                    <a:lnTo>
                      <a:pt x="332" y="58"/>
                    </a:lnTo>
                    <a:lnTo>
                      <a:pt x="356" y="87"/>
                    </a:lnTo>
                    <a:lnTo>
                      <a:pt x="374" y="120"/>
                    </a:lnTo>
                    <a:lnTo>
                      <a:pt x="385" y="156"/>
                    </a:lnTo>
                    <a:lnTo>
                      <a:pt x="389" y="196"/>
                    </a:lnTo>
                    <a:lnTo>
                      <a:pt x="385" y="235"/>
                    </a:lnTo>
                    <a:lnTo>
                      <a:pt x="374" y="272"/>
                    </a:lnTo>
                    <a:lnTo>
                      <a:pt x="356" y="305"/>
                    </a:lnTo>
                    <a:lnTo>
                      <a:pt x="332" y="334"/>
                    </a:lnTo>
                    <a:lnTo>
                      <a:pt x="303" y="357"/>
                    </a:lnTo>
                    <a:lnTo>
                      <a:pt x="270" y="376"/>
                    </a:lnTo>
                    <a:lnTo>
                      <a:pt x="234" y="387"/>
                    </a:lnTo>
                    <a:lnTo>
                      <a:pt x="194" y="390"/>
                    </a:lnTo>
                    <a:lnTo>
                      <a:pt x="155" y="387"/>
                    </a:lnTo>
                    <a:lnTo>
                      <a:pt x="119" y="376"/>
                    </a:lnTo>
                    <a:lnTo>
                      <a:pt x="85" y="357"/>
                    </a:lnTo>
                    <a:lnTo>
                      <a:pt x="56" y="334"/>
                    </a:lnTo>
                    <a:lnTo>
                      <a:pt x="33" y="305"/>
                    </a:lnTo>
                    <a:lnTo>
                      <a:pt x="14" y="272"/>
                    </a:lnTo>
                    <a:lnTo>
                      <a:pt x="3" y="235"/>
                    </a:lnTo>
                    <a:lnTo>
                      <a:pt x="0" y="196"/>
                    </a:lnTo>
                    <a:lnTo>
                      <a:pt x="3" y="156"/>
                    </a:lnTo>
                    <a:lnTo>
                      <a:pt x="14" y="120"/>
                    </a:lnTo>
                    <a:lnTo>
                      <a:pt x="33" y="87"/>
                    </a:lnTo>
                    <a:lnTo>
                      <a:pt x="56" y="58"/>
                    </a:lnTo>
                    <a:lnTo>
                      <a:pt x="85" y="33"/>
                    </a:lnTo>
                    <a:lnTo>
                      <a:pt x="119" y="16"/>
                    </a:lnTo>
                    <a:lnTo>
                      <a:pt x="155" y="5"/>
                    </a:lnTo>
                    <a:lnTo>
                      <a:pt x="19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0">
                <a:extLst>
                  <a:ext uri="{FF2B5EF4-FFF2-40B4-BE49-F238E27FC236}">
                    <a16:creationId xmlns:a16="http://schemas.microsoft.com/office/drawing/2014/main" id="{63D59358-211B-D6C2-D272-BA9B9E6B5578}"/>
                  </a:ext>
                </a:extLst>
              </p:cNvPr>
              <p:cNvSpPr>
                <a:spLocks noEditPoints="1"/>
              </p:cNvSpPr>
              <p:nvPr/>
            </p:nvSpPr>
            <p:spPr bwMode="auto">
              <a:xfrm>
                <a:off x="4406900" y="1743075"/>
                <a:ext cx="1027113" cy="1023938"/>
              </a:xfrm>
              <a:custGeom>
                <a:avLst/>
                <a:gdLst>
                  <a:gd name="T0" fmla="*/ 541 w 647"/>
                  <a:gd name="T1" fmla="*/ 608 h 645"/>
                  <a:gd name="T2" fmla="*/ 574 w 647"/>
                  <a:gd name="T3" fmla="*/ 621 h 645"/>
                  <a:gd name="T4" fmla="*/ 608 w 647"/>
                  <a:gd name="T5" fmla="*/ 607 h 645"/>
                  <a:gd name="T6" fmla="*/ 622 w 647"/>
                  <a:gd name="T7" fmla="*/ 572 h 645"/>
                  <a:gd name="T8" fmla="*/ 610 w 647"/>
                  <a:gd name="T9" fmla="*/ 539 h 645"/>
                  <a:gd name="T10" fmla="*/ 437 w 647"/>
                  <a:gd name="T11" fmla="*/ 437 h 645"/>
                  <a:gd name="T12" fmla="*/ 532 w 647"/>
                  <a:gd name="T13" fmla="*/ 599 h 645"/>
                  <a:gd name="T14" fmla="*/ 461 w 647"/>
                  <a:gd name="T15" fmla="*/ 410 h 645"/>
                  <a:gd name="T16" fmla="*/ 214 w 647"/>
                  <a:gd name="T17" fmla="*/ 27 h 645"/>
                  <a:gd name="T18" fmla="*/ 140 w 647"/>
                  <a:gd name="T19" fmla="*/ 56 h 645"/>
                  <a:gd name="T20" fmla="*/ 79 w 647"/>
                  <a:gd name="T21" fmla="*/ 106 h 645"/>
                  <a:gd name="T22" fmla="*/ 39 w 647"/>
                  <a:gd name="T23" fmla="*/ 175 h 645"/>
                  <a:gd name="T24" fmla="*/ 25 w 647"/>
                  <a:gd name="T25" fmla="*/ 256 h 645"/>
                  <a:gd name="T26" fmla="*/ 39 w 647"/>
                  <a:gd name="T27" fmla="*/ 336 h 645"/>
                  <a:gd name="T28" fmla="*/ 79 w 647"/>
                  <a:gd name="T29" fmla="*/ 405 h 645"/>
                  <a:gd name="T30" fmla="*/ 140 w 647"/>
                  <a:gd name="T31" fmla="*/ 456 h 645"/>
                  <a:gd name="T32" fmla="*/ 214 w 647"/>
                  <a:gd name="T33" fmla="*/ 483 h 645"/>
                  <a:gd name="T34" fmla="*/ 298 w 647"/>
                  <a:gd name="T35" fmla="*/ 483 h 645"/>
                  <a:gd name="T36" fmla="*/ 374 w 647"/>
                  <a:gd name="T37" fmla="*/ 456 h 645"/>
                  <a:gd name="T38" fmla="*/ 434 w 647"/>
                  <a:gd name="T39" fmla="*/ 405 h 645"/>
                  <a:gd name="T40" fmla="*/ 473 w 647"/>
                  <a:gd name="T41" fmla="*/ 336 h 645"/>
                  <a:gd name="T42" fmla="*/ 489 w 647"/>
                  <a:gd name="T43" fmla="*/ 256 h 645"/>
                  <a:gd name="T44" fmla="*/ 473 w 647"/>
                  <a:gd name="T45" fmla="*/ 175 h 645"/>
                  <a:gd name="T46" fmla="*/ 434 w 647"/>
                  <a:gd name="T47" fmla="*/ 106 h 645"/>
                  <a:gd name="T48" fmla="*/ 374 w 647"/>
                  <a:gd name="T49" fmla="*/ 56 h 645"/>
                  <a:gd name="T50" fmla="*/ 298 w 647"/>
                  <a:gd name="T51" fmla="*/ 27 h 645"/>
                  <a:gd name="T52" fmla="*/ 256 w 647"/>
                  <a:gd name="T53" fmla="*/ 0 h 645"/>
                  <a:gd name="T54" fmla="*/ 346 w 647"/>
                  <a:gd name="T55" fmla="*/ 16 h 645"/>
                  <a:gd name="T56" fmla="*/ 421 w 647"/>
                  <a:gd name="T57" fmla="*/ 59 h 645"/>
                  <a:gd name="T58" fmla="*/ 477 w 647"/>
                  <a:gd name="T59" fmla="*/ 127 h 645"/>
                  <a:gd name="T60" fmla="*/ 509 w 647"/>
                  <a:gd name="T61" fmla="*/ 210 h 645"/>
                  <a:gd name="T62" fmla="*/ 507 w 647"/>
                  <a:gd name="T63" fmla="*/ 303 h 645"/>
                  <a:gd name="T64" fmla="*/ 474 w 647"/>
                  <a:gd name="T65" fmla="*/ 390 h 645"/>
                  <a:gd name="T66" fmla="*/ 625 w 647"/>
                  <a:gd name="T67" fmla="*/ 520 h 645"/>
                  <a:gd name="T68" fmla="*/ 637 w 647"/>
                  <a:gd name="T69" fmla="*/ 536 h 645"/>
                  <a:gd name="T70" fmla="*/ 647 w 647"/>
                  <a:gd name="T71" fmla="*/ 572 h 645"/>
                  <a:gd name="T72" fmla="*/ 633 w 647"/>
                  <a:gd name="T73" fmla="*/ 615 h 645"/>
                  <a:gd name="T74" fmla="*/ 597 w 647"/>
                  <a:gd name="T75" fmla="*/ 643 h 645"/>
                  <a:gd name="T76" fmla="*/ 553 w 647"/>
                  <a:gd name="T77" fmla="*/ 643 h 645"/>
                  <a:gd name="T78" fmla="*/ 522 w 647"/>
                  <a:gd name="T79" fmla="*/ 624 h 645"/>
                  <a:gd name="T80" fmla="*/ 516 w 647"/>
                  <a:gd name="T81" fmla="*/ 618 h 645"/>
                  <a:gd name="T82" fmla="*/ 349 w 647"/>
                  <a:gd name="T83" fmla="*/ 495 h 645"/>
                  <a:gd name="T84" fmla="*/ 256 w 647"/>
                  <a:gd name="T85" fmla="*/ 512 h 645"/>
                  <a:gd name="T86" fmla="*/ 167 w 647"/>
                  <a:gd name="T87" fmla="*/ 496 h 645"/>
                  <a:gd name="T88" fmla="*/ 92 w 647"/>
                  <a:gd name="T89" fmla="*/ 451 h 645"/>
                  <a:gd name="T90" fmla="*/ 36 w 647"/>
                  <a:gd name="T91" fmla="*/ 385 h 645"/>
                  <a:gd name="T92" fmla="*/ 4 w 647"/>
                  <a:gd name="T93" fmla="*/ 302 h 645"/>
                  <a:gd name="T94" fmla="*/ 4 w 647"/>
                  <a:gd name="T95" fmla="*/ 210 h 645"/>
                  <a:gd name="T96" fmla="*/ 36 w 647"/>
                  <a:gd name="T97" fmla="*/ 127 h 645"/>
                  <a:gd name="T98" fmla="*/ 92 w 647"/>
                  <a:gd name="T99" fmla="*/ 59 h 645"/>
                  <a:gd name="T100" fmla="*/ 167 w 647"/>
                  <a:gd name="T101" fmla="*/ 16 h 645"/>
                  <a:gd name="T102" fmla="*/ 256 w 647"/>
                  <a:gd name="T10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7" h="645">
                    <a:moveTo>
                      <a:pt x="610" y="539"/>
                    </a:moveTo>
                    <a:lnTo>
                      <a:pt x="541" y="608"/>
                    </a:lnTo>
                    <a:lnTo>
                      <a:pt x="555" y="618"/>
                    </a:lnTo>
                    <a:lnTo>
                      <a:pt x="574" y="621"/>
                    </a:lnTo>
                    <a:lnTo>
                      <a:pt x="592" y="618"/>
                    </a:lnTo>
                    <a:lnTo>
                      <a:pt x="608" y="607"/>
                    </a:lnTo>
                    <a:lnTo>
                      <a:pt x="618" y="592"/>
                    </a:lnTo>
                    <a:lnTo>
                      <a:pt x="622" y="572"/>
                    </a:lnTo>
                    <a:lnTo>
                      <a:pt x="618" y="555"/>
                    </a:lnTo>
                    <a:lnTo>
                      <a:pt x="610" y="539"/>
                    </a:lnTo>
                    <a:close/>
                    <a:moveTo>
                      <a:pt x="461" y="410"/>
                    </a:moveTo>
                    <a:lnTo>
                      <a:pt x="437" y="437"/>
                    </a:lnTo>
                    <a:lnTo>
                      <a:pt x="410" y="460"/>
                    </a:lnTo>
                    <a:lnTo>
                      <a:pt x="532" y="599"/>
                    </a:lnTo>
                    <a:lnTo>
                      <a:pt x="599" y="532"/>
                    </a:lnTo>
                    <a:lnTo>
                      <a:pt x="461" y="410"/>
                    </a:lnTo>
                    <a:close/>
                    <a:moveTo>
                      <a:pt x="256" y="24"/>
                    </a:moveTo>
                    <a:lnTo>
                      <a:pt x="214" y="27"/>
                    </a:lnTo>
                    <a:lnTo>
                      <a:pt x="175" y="39"/>
                    </a:lnTo>
                    <a:lnTo>
                      <a:pt x="140" y="56"/>
                    </a:lnTo>
                    <a:lnTo>
                      <a:pt x="106" y="78"/>
                    </a:lnTo>
                    <a:lnTo>
                      <a:pt x="79" y="106"/>
                    </a:lnTo>
                    <a:lnTo>
                      <a:pt x="56" y="138"/>
                    </a:lnTo>
                    <a:lnTo>
                      <a:pt x="39" y="175"/>
                    </a:lnTo>
                    <a:lnTo>
                      <a:pt x="29" y="214"/>
                    </a:lnTo>
                    <a:lnTo>
                      <a:pt x="25" y="256"/>
                    </a:lnTo>
                    <a:lnTo>
                      <a:pt x="29" y="298"/>
                    </a:lnTo>
                    <a:lnTo>
                      <a:pt x="39" y="336"/>
                    </a:lnTo>
                    <a:lnTo>
                      <a:pt x="56" y="372"/>
                    </a:lnTo>
                    <a:lnTo>
                      <a:pt x="79" y="405"/>
                    </a:lnTo>
                    <a:lnTo>
                      <a:pt x="106" y="433"/>
                    </a:lnTo>
                    <a:lnTo>
                      <a:pt x="140" y="456"/>
                    </a:lnTo>
                    <a:lnTo>
                      <a:pt x="175" y="473"/>
                    </a:lnTo>
                    <a:lnTo>
                      <a:pt x="214" y="483"/>
                    </a:lnTo>
                    <a:lnTo>
                      <a:pt x="256" y="487"/>
                    </a:lnTo>
                    <a:lnTo>
                      <a:pt x="298" y="483"/>
                    </a:lnTo>
                    <a:lnTo>
                      <a:pt x="338" y="473"/>
                    </a:lnTo>
                    <a:lnTo>
                      <a:pt x="374" y="456"/>
                    </a:lnTo>
                    <a:lnTo>
                      <a:pt x="405" y="433"/>
                    </a:lnTo>
                    <a:lnTo>
                      <a:pt x="434" y="405"/>
                    </a:lnTo>
                    <a:lnTo>
                      <a:pt x="457" y="372"/>
                    </a:lnTo>
                    <a:lnTo>
                      <a:pt x="473" y="336"/>
                    </a:lnTo>
                    <a:lnTo>
                      <a:pt x="484" y="298"/>
                    </a:lnTo>
                    <a:lnTo>
                      <a:pt x="489" y="256"/>
                    </a:lnTo>
                    <a:lnTo>
                      <a:pt x="484" y="214"/>
                    </a:lnTo>
                    <a:lnTo>
                      <a:pt x="473" y="175"/>
                    </a:lnTo>
                    <a:lnTo>
                      <a:pt x="457" y="138"/>
                    </a:lnTo>
                    <a:lnTo>
                      <a:pt x="434" y="106"/>
                    </a:lnTo>
                    <a:lnTo>
                      <a:pt x="405" y="78"/>
                    </a:lnTo>
                    <a:lnTo>
                      <a:pt x="374" y="56"/>
                    </a:lnTo>
                    <a:lnTo>
                      <a:pt x="338" y="39"/>
                    </a:lnTo>
                    <a:lnTo>
                      <a:pt x="298" y="27"/>
                    </a:lnTo>
                    <a:lnTo>
                      <a:pt x="256" y="24"/>
                    </a:lnTo>
                    <a:close/>
                    <a:moveTo>
                      <a:pt x="256" y="0"/>
                    </a:moveTo>
                    <a:lnTo>
                      <a:pt x="302" y="3"/>
                    </a:lnTo>
                    <a:lnTo>
                      <a:pt x="346" y="16"/>
                    </a:lnTo>
                    <a:lnTo>
                      <a:pt x="385" y="35"/>
                    </a:lnTo>
                    <a:lnTo>
                      <a:pt x="421" y="59"/>
                    </a:lnTo>
                    <a:lnTo>
                      <a:pt x="453" y="91"/>
                    </a:lnTo>
                    <a:lnTo>
                      <a:pt x="477" y="127"/>
                    </a:lnTo>
                    <a:lnTo>
                      <a:pt x="496" y="167"/>
                    </a:lnTo>
                    <a:lnTo>
                      <a:pt x="509" y="210"/>
                    </a:lnTo>
                    <a:lnTo>
                      <a:pt x="512" y="256"/>
                    </a:lnTo>
                    <a:lnTo>
                      <a:pt x="507" y="303"/>
                    </a:lnTo>
                    <a:lnTo>
                      <a:pt x="495" y="348"/>
                    </a:lnTo>
                    <a:lnTo>
                      <a:pt x="474" y="390"/>
                    </a:lnTo>
                    <a:lnTo>
                      <a:pt x="618" y="515"/>
                    </a:lnTo>
                    <a:lnTo>
                      <a:pt x="625" y="520"/>
                    </a:lnTo>
                    <a:lnTo>
                      <a:pt x="625" y="520"/>
                    </a:lnTo>
                    <a:lnTo>
                      <a:pt x="637" y="536"/>
                    </a:lnTo>
                    <a:lnTo>
                      <a:pt x="644" y="553"/>
                    </a:lnTo>
                    <a:lnTo>
                      <a:pt x="647" y="572"/>
                    </a:lnTo>
                    <a:lnTo>
                      <a:pt x="643" y="595"/>
                    </a:lnTo>
                    <a:lnTo>
                      <a:pt x="633" y="615"/>
                    </a:lnTo>
                    <a:lnTo>
                      <a:pt x="617" y="631"/>
                    </a:lnTo>
                    <a:lnTo>
                      <a:pt x="597" y="643"/>
                    </a:lnTo>
                    <a:lnTo>
                      <a:pt x="574" y="645"/>
                    </a:lnTo>
                    <a:lnTo>
                      <a:pt x="553" y="643"/>
                    </a:lnTo>
                    <a:lnTo>
                      <a:pt x="536" y="635"/>
                    </a:lnTo>
                    <a:lnTo>
                      <a:pt x="522" y="624"/>
                    </a:lnTo>
                    <a:lnTo>
                      <a:pt x="522" y="624"/>
                    </a:lnTo>
                    <a:lnTo>
                      <a:pt x="516" y="618"/>
                    </a:lnTo>
                    <a:lnTo>
                      <a:pt x="390" y="474"/>
                    </a:lnTo>
                    <a:lnTo>
                      <a:pt x="349" y="495"/>
                    </a:lnTo>
                    <a:lnTo>
                      <a:pt x="305" y="507"/>
                    </a:lnTo>
                    <a:lnTo>
                      <a:pt x="256" y="512"/>
                    </a:lnTo>
                    <a:lnTo>
                      <a:pt x="210" y="507"/>
                    </a:lnTo>
                    <a:lnTo>
                      <a:pt x="167" y="496"/>
                    </a:lnTo>
                    <a:lnTo>
                      <a:pt x="127" y="477"/>
                    </a:lnTo>
                    <a:lnTo>
                      <a:pt x="92" y="451"/>
                    </a:lnTo>
                    <a:lnTo>
                      <a:pt x="60" y="421"/>
                    </a:lnTo>
                    <a:lnTo>
                      <a:pt x="36" y="385"/>
                    </a:lnTo>
                    <a:lnTo>
                      <a:pt x="16" y="345"/>
                    </a:lnTo>
                    <a:lnTo>
                      <a:pt x="4" y="302"/>
                    </a:lnTo>
                    <a:lnTo>
                      <a:pt x="0" y="256"/>
                    </a:lnTo>
                    <a:lnTo>
                      <a:pt x="4" y="210"/>
                    </a:lnTo>
                    <a:lnTo>
                      <a:pt x="16" y="167"/>
                    </a:lnTo>
                    <a:lnTo>
                      <a:pt x="36" y="127"/>
                    </a:lnTo>
                    <a:lnTo>
                      <a:pt x="60" y="91"/>
                    </a:lnTo>
                    <a:lnTo>
                      <a:pt x="92" y="59"/>
                    </a:lnTo>
                    <a:lnTo>
                      <a:pt x="127" y="35"/>
                    </a:lnTo>
                    <a:lnTo>
                      <a:pt x="167" y="16"/>
                    </a:lnTo>
                    <a:lnTo>
                      <a:pt x="210" y="3"/>
                    </a:lnTo>
                    <a:lnTo>
                      <a:pt x="2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82" name="Graphic 81" descr="Remote work with solid fill">
              <a:extLst>
                <a:ext uri="{FF2B5EF4-FFF2-40B4-BE49-F238E27FC236}">
                  <a16:creationId xmlns:a16="http://schemas.microsoft.com/office/drawing/2014/main" id="{9DABE830-CE25-9FB6-DC98-338072BE62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75449" y="2619187"/>
              <a:ext cx="736856" cy="721632"/>
            </a:xfrm>
            <a:prstGeom prst="rect">
              <a:avLst/>
            </a:prstGeom>
          </p:spPr>
        </p:pic>
        <p:grpSp>
          <p:nvGrpSpPr>
            <p:cNvPr id="87" name="Group 86">
              <a:extLst>
                <a:ext uri="{FF2B5EF4-FFF2-40B4-BE49-F238E27FC236}">
                  <a16:creationId xmlns:a16="http://schemas.microsoft.com/office/drawing/2014/main" id="{A2B75D1A-084A-B53F-4881-0B73F7589D70}"/>
                </a:ext>
              </a:extLst>
            </p:cNvPr>
            <p:cNvGrpSpPr/>
            <p:nvPr/>
          </p:nvGrpSpPr>
          <p:grpSpPr>
            <a:xfrm>
              <a:off x="10055463" y="5324034"/>
              <a:ext cx="470510" cy="481549"/>
              <a:chOff x="2830513" y="4995863"/>
              <a:chExt cx="928688" cy="1023938"/>
            </a:xfrm>
          </p:grpSpPr>
          <p:sp>
            <p:nvSpPr>
              <p:cNvPr id="88" name="Freeform 45">
                <a:extLst>
                  <a:ext uri="{FF2B5EF4-FFF2-40B4-BE49-F238E27FC236}">
                    <a16:creationId xmlns:a16="http://schemas.microsoft.com/office/drawing/2014/main" id="{C98782B9-CE5D-20FA-1758-E4EB51E13BE4}"/>
                  </a:ext>
                </a:extLst>
              </p:cNvPr>
              <p:cNvSpPr>
                <a:spLocks noEditPoints="1"/>
              </p:cNvSpPr>
              <p:nvPr/>
            </p:nvSpPr>
            <p:spPr bwMode="auto">
              <a:xfrm>
                <a:off x="3468688" y="5478463"/>
                <a:ext cx="155575" cy="155575"/>
              </a:xfrm>
              <a:custGeom>
                <a:avLst/>
                <a:gdLst>
                  <a:gd name="T0" fmla="*/ 12 w 98"/>
                  <a:gd name="T1" fmla="*/ 12 h 98"/>
                  <a:gd name="T2" fmla="*/ 12 w 98"/>
                  <a:gd name="T3" fmla="*/ 85 h 98"/>
                  <a:gd name="T4" fmla="*/ 85 w 98"/>
                  <a:gd name="T5" fmla="*/ 85 h 98"/>
                  <a:gd name="T6" fmla="*/ 85 w 98"/>
                  <a:gd name="T7" fmla="*/ 12 h 98"/>
                  <a:gd name="T8" fmla="*/ 12 w 98"/>
                  <a:gd name="T9" fmla="*/ 12 h 98"/>
                  <a:gd name="T10" fmla="*/ 12 w 98"/>
                  <a:gd name="T11" fmla="*/ 0 h 98"/>
                  <a:gd name="T12" fmla="*/ 85 w 98"/>
                  <a:gd name="T13" fmla="*/ 0 h 98"/>
                  <a:gd name="T14" fmla="*/ 90 w 98"/>
                  <a:gd name="T15" fmla="*/ 2 h 98"/>
                  <a:gd name="T16" fmla="*/ 94 w 98"/>
                  <a:gd name="T17" fmla="*/ 3 h 98"/>
                  <a:gd name="T18" fmla="*/ 97 w 98"/>
                  <a:gd name="T19" fmla="*/ 7 h 98"/>
                  <a:gd name="T20" fmla="*/ 98 w 98"/>
                  <a:gd name="T21" fmla="*/ 12 h 98"/>
                  <a:gd name="T22" fmla="*/ 98 w 98"/>
                  <a:gd name="T23" fmla="*/ 85 h 98"/>
                  <a:gd name="T24" fmla="*/ 97 w 98"/>
                  <a:gd name="T25" fmla="*/ 91 h 98"/>
                  <a:gd name="T26" fmla="*/ 94 w 98"/>
                  <a:gd name="T27" fmla="*/ 94 h 98"/>
                  <a:gd name="T28" fmla="*/ 90 w 98"/>
                  <a:gd name="T29" fmla="*/ 97 h 98"/>
                  <a:gd name="T30" fmla="*/ 85 w 98"/>
                  <a:gd name="T31" fmla="*/ 98 h 98"/>
                  <a:gd name="T32" fmla="*/ 12 w 98"/>
                  <a:gd name="T33" fmla="*/ 98 h 98"/>
                  <a:gd name="T34" fmla="*/ 8 w 98"/>
                  <a:gd name="T35" fmla="*/ 97 h 98"/>
                  <a:gd name="T36" fmla="*/ 3 w 98"/>
                  <a:gd name="T37" fmla="*/ 94 h 98"/>
                  <a:gd name="T38" fmla="*/ 0 w 98"/>
                  <a:gd name="T39" fmla="*/ 91 h 98"/>
                  <a:gd name="T40" fmla="*/ 0 w 98"/>
                  <a:gd name="T41" fmla="*/ 85 h 98"/>
                  <a:gd name="T42" fmla="*/ 0 w 98"/>
                  <a:gd name="T43" fmla="*/ 12 h 98"/>
                  <a:gd name="T44" fmla="*/ 0 w 98"/>
                  <a:gd name="T45" fmla="*/ 7 h 98"/>
                  <a:gd name="T46" fmla="*/ 3 w 98"/>
                  <a:gd name="T47" fmla="*/ 3 h 98"/>
                  <a:gd name="T48" fmla="*/ 8 w 98"/>
                  <a:gd name="T49" fmla="*/ 2 h 98"/>
                  <a:gd name="T50" fmla="*/ 12 w 98"/>
                  <a:gd name="T5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98">
                    <a:moveTo>
                      <a:pt x="12" y="12"/>
                    </a:moveTo>
                    <a:lnTo>
                      <a:pt x="12" y="85"/>
                    </a:lnTo>
                    <a:lnTo>
                      <a:pt x="85" y="85"/>
                    </a:lnTo>
                    <a:lnTo>
                      <a:pt x="85" y="12"/>
                    </a:lnTo>
                    <a:lnTo>
                      <a:pt x="12" y="12"/>
                    </a:lnTo>
                    <a:close/>
                    <a:moveTo>
                      <a:pt x="12" y="0"/>
                    </a:moveTo>
                    <a:lnTo>
                      <a:pt x="85" y="0"/>
                    </a:lnTo>
                    <a:lnTo>
                      <a:pt x="90" y="2"/>
                    </a:lnTo>
                    <a:lnTo>
                      <a:pt x="94" y="3"/>
                    </a:lnTo>
                    <a:lnTo>
                      <a:pt x="97" y="7"/>
                    </a:lnTo>
                    <a:lnTo>
                      <a:pt x="98" y="12"/>
                    </a:lnTo>
                    <a:lnTo>
                      <a:pt x="98" y="85"/>
                    </a:lnTo>
                    <a:lnTo>
                      <a:pt x="97" y="91"/>
                    </a:lnTo>
                    <a:lnTo>
                      <a:pt x="94" y="94"/>
                    </a:lnTo>
                    <a:lnTo>
                      <a:pt x="90" y="97"/>
                    </a:lnTo>
                    <a:lnTo>
                      <a:pt x="85" y="98"/>
                    </a:lnTo>
                    <a:lnTo>
                      <a:pt x="12" y="98"/>
                    </a:lnTo>
                    <a:lnTo>
                      <a:pt x="8" y="97"/>
                    </a:lnTo>
                    <a:lnTo>
                      <a:pt x="3" y="94"/>
                    </a:lnTo>
                    <a:lnTo>
                      <a:pt x="0" y="91"/>
                    </a:lnTo>
                    <a:lnTo>
                      <a:pt x="0" y="85"/>
                    </a:lnTo>
                    <a:lnTo>
                      <a:pt x="0" y="12"/>
                    </a:lnTo>
                    <a:lnTo>
                      <a:pt x="0" y="7"/>
                    </a:lnTo>
                    <a:lnTo>
                      <a:pt x="3" y="3"/>
                    </a:lnTo>
                    <a:lnTo>
                      <a:pt x="8" y="2"/>
                    </a:lnTo>
                    <a:lnTo>
                      <a:pt x="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46">
                <a:extLst>
                  <a:ext uri="{FF2B5EF4-FFF2-40B4-BE49-F238E27FC236}">
                    <a16:creationId xmlns:a16="http://schemas.microsoft.com/office/drawing/2014/main" id="{AC63705F-8366-C1F3-3479-B451F2CEB0AA}"/>
                  </a:ext>
                </a:extLst>
              </p:cNvPr>
              <p:cNvSpPr>
                <a:spLocks noEditPoints="1"/>
              </p:cNvSpPr>
              <p:nvPr/>
            </p:nvSpPr>
            <p:spPr bwMode="auto">
              <a:xfrm>
                <a:off x="3468688" y="5729288"/>
                <a:ext cx="155575" cy="155575"/>
              </a:xfrm>
              <a:custGeom>
                <a:avLst/>
                <a:gdLst>
                  <a:gd name="T0" fmla="*/ 12 w 98"/>
                  <a:gd name="T1" fmla="*/ 13 h 98"/>
                  <a:gd name="T2" fmla="*/ 12 w 98"/>
                  <a:gd name="T3" fmla="*/ 87 h 98"/>
                  <a:gd name="T4" fmla="*/ 85 w 98"/>
                  <a:gd name="T5" fmla="*/ 87 h 98"/>
                  <a:gd name="T6" fmla="*/ 85 w 98"/>
                  <a:gd name="T7" fmla="*/ 13 h 98"/>
                  <a:gd name="T8" fmla="*/ 12 w 98"/>
                  <a:gd name="T9" fmla="*/ 13 h 98"/>
                  <a:gd name="T10" fmla="*/ 12 w 98"/>
                  <a:gd name="T11" fmla="*/ 0 h 98"/>
                  <a:gd name="T12" fmla="*/ 85 w 98"/>
                  <a:gd name="T13" fmla="*/ 0 h 98"/>
                  <a:gd name="T14" fmla="*/ 90 w 98"/>
                  <a:gd name="T15" fmla="*/ 2 h 98"/>
                  <a:gd name="T16" fmla="*/ 94 w 98"/>
                  <a:gd name="T17" fmla="*/ 5 h 98"/>
                  <a:gd name="T18" fmla="*/ 97 w 98"/>
                  <a:gd name="T19" fmla="*/ 8 h 98"/>
                  <a:gd name="T20" fmla="*/ 98 w 98"/>
                  <a:gd name="T21" fmla="*/ 13 h 98"/>
                  <a:gd name="T22" fmla="*/ 98 w 98"/>
                  <a:gd name="T23" fmla="*/ 87 h 98"/>
                  <a:gd name="T24" fmla="*/ 97 w 98"/>
                  <a:gd name="T25" fmla="*/ 91 h 98"/>
                  <a:gd name="T26" fmla="*/ 94 w 98"/>
                  <a:gd name="T27" fmla="*/ 95 h 98"/>
                  <a:gd name="T28" fmla="*/ 90 w 98"/>
                  <a:gd name="T29" fmla="*/ 97 h 98"/>
                  <a:gd name="T30" fmla="*/ 85 w 98"/>
                  <a:gd name="T31" fmla="*/ 98 h 98"/>
                  <a:gd name="T32" fmla="*/ 12 w 98"/>
                  <a:gd name="T33" fmla="*/ 98 h 98"/>
                  <a:gd name="T34" fmla="*/ 8 w 98"/>
                  <a:gd name="T35" fmla="*/ 97 h 98"/>
                  <a:gd name="T36" fmla="*/ 3 w 98"/>
                  <a:gd name="T37" fmla="*/ 95 h 98"/>
                  <a:gd name="T38" fmla="*/ 0 w 98"/>
                  <a:gd name="T39" fmla="*/ 91 h 98"/>
                  <a:gd name="T40" fmla="*/ 0 w 98"/>
                  <a:gd name="T41" fmla="*/ 87 h 98"/>
                  <a:gd name="T42" fmla="*/ 0 w 98"/>
                  <a:gd name="T43" fmla="*/ 13 h 98"/>
                  <a:gd name="T44" fmla="*/ 0 w 98"/>
                  <a:gd name="T45" fmla="*/ 8 h 98"/>
                  <a:gd name="T46" fmla="*/ 3 w 98"/>
                  <a:gd name="T47" fmla="*/ 5 h 98"/>
                  <a:gd name="T48" fmla="*/ 8 w 98"/>
                  <a:gd name="T49" fmla="*/ 2 h 98"/>
                  <a:gd name="T50" fmla="*/ 12 w 98"/>
                  <a:gd name="T5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98">
                    <a:moveTo>
                      <a:pt x="12" y="13"/>
                    </a:moveTo>
                    <a:lnTo>
                      <a:pt x="12" y="87"/>
                    </a:lnTo>
                    <a:lnTo>
                      <a:pt x="85" y="87"/>
                    </a:lnTo>
                    <a:lnTo>
                      <a:pt x="85" y="13"/>
                    </a:lnTo>
                    <a:lnTo>
                      <a:pt x="12" y="13"/>
                    </a:lnTo>
                    <a:close/>
                    <a:moveTo>
                      <a:pt x="12" y="0"/>
                    </a:moveTo>
                    <a:lnTo>
                      <a:pt x="85" y="0"/>
                    </a:lnTo>
                    <a:lnTo>
                      <a:pt x="90" y="2"/>
                    </a:lnTo>
                    <a:lnTo>
                      <a:pt x="94" y="5"/>
                    </a:lnTo>
                    <a:lnTo>
                      <a:pt x="97" y="8"/>
                    </a:lnTo>
                    <a:lnTo>
                      <a:pt x="98" y="13"/>
                    </a:lnTo>
                    <a:lnTo>
                      <a:pt x="98" y="87"/>
                    </a:lnTo>
                    <a:lnTo>
                      <a:pt x="97" y="91"/>
                    </a:lnTo>
                    <a:lnTo>
                      <a:pt x="94" y="95"/>
                    </a:lnTo>
                    <a:lnTo>
                      <a:pt x="90" y="97"/>
                    </a:lnTo>
                    <a:lnTo>
                      <a:pt x="85" y="98"/>
                    </a:lnTo>
                    <a:lnTo>
                      <a:pt x="12" y="98"/>
                    </a:lnTo>
                    <a:lnTo>
                      <a:pt x="8" y="97"/>
                    </a:lnTo>
                    <a:lnTo>
                      <a:pt x="3" y="95"/>
                    </a:lnTo>
                    <a:lnTo>
                      <a:pt x="0" y="91"/>
                    </a:lnTo>
                    <a:lnTo>
                      <a:pt x="0" y="87"/>
                    </a:lnTo>
                    <a:lnTo>
                      <a:pt x="0" y="13"/>
                    </a:lnTo>
                    <a:lnTo>
                      <a:pt x="0" y="8"/>
                    </a:lnTo>
                    <a:lnTo>
                      <a:pt x="3" y="5"/>
                    </a:lnTo>
                    <a:lnTo>
                      <a:pt x="8" y="2"/>
                    </a:lnTo>
                    <a:lnTo>
                      <a:pt x="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47">
                <a:extLst>
                  <a:ext uri="{FF2B5EF4-FFF2-40B4-BE49-F238E27FC236}">
                    <a16:creationId xmlns:a16="http://schemas.microsoft.com/office/drawing/2014/main" id="{5B8A26C4-F050-4578-62CA-E31C0F626080}"/>
                  </a:ext>
                </a:extLst>
              </p:cNvPr>
              <p:cNvSpPr>
                <a:spLocks noEditPoints="1"/>
              </p:cNvSpPr>
              <p:nvPr/>
            </p:nvSpPr>
            <p:spPr bwMode="auto">
              <a:xfrm>
                <a:off x="3216275" y="5729288"/>
                <a:ext cx="155575" cy="155575"/>
              </a:xfrm>
              <a:custGeom>
                <a:avLst/>
                <a:gdLst>
                  <a:gd name="T0" fmla="*/ 13 w 98"/>
                  <a:gd name="T1" fmla="*/ 13 h 98"/>
                  <a:gd name="T2" fmla="*/ 13 w 98"/>
                  <a:gd name="T3" fmla="*/ 87 h 98"/>
                  <a:gd name="T4" fmla="*/ 86 w 98"/>
                  <a:gd name="T5" fmla="*/ 87 h 98"/>
                  <a:gd name="T6" fmla="*/ 86 w 98"/>
                  <a:gd name="T7" fmla="*/ 13 h 98"/>
                  <a:gd name="T8" fmla="*/ 13 w 98"/>
                  <a:gd name="T9" fmla="*/ 13 h 98"/>
                  <a:gd name="T10" fmla="*/ 13 w 98"/>
                  <a:gd name="T11" fmla="*/ 0 h 98"/>
                  <a:gd name="T12" fmla="*/ 86 w 98"/>
                  <a:gd name="T13" fmla="*/ 0 h 98"/>
                  <a:gd name="T14" fmla="*/ 90 w 98"/>
                  <a:gd name="T15" fmla="*/ 2 h 98"/>
                  <a:gd name="T16" fmla="*/ 95 w 98"/>
                  <a:gd name="T17" fmla="*/ 5 h 98"/>
                  <a:gd name="T18" fmla="*/ 98 w 98"/>
                  <a:gd name="T19" fmla="*/ 8 h 98"/>
                  <a:gd name="T20" fmla="*/ 98 w 98"/>
                  <a:gd name="T21" fmla="*/ 13 h 98"/>
                  <a:gd name="T22" fmla="*/ 98 w 98"/>
                  <a:gd name="T23" fmla="*/ 87 h 98"/>
                  <a:gd name="T24" fmla="*/ 98 w 98"/>
                  <a:gd name="T25" fmla="*/ 91 h 98"/>
                  <a:gd name="T26" fmla="*/ 95 w 98"/>
                  <a:gd name="T27" fmla="*/ 95 h 98"/>
                  <a:gd name="T28" fmla="*/ 90 w 98"/>
                  <a:gd name="T29" fmla="*/ 97 h 98"/>
                  <a:gd name="T30" fmla="*/ 86 w 98"/>
                  <a:gd name="T31" fmla="*/ 98 h 98"/>
                  <a:gd name="T32" fmla="*/ 13 w 98"/>
                  <a:gd name="T33" fmla="*/ 98 h 98"/>
                  <a:gd name="T34" fmla="*/ 8 w 98"/>
                  <a:gd name="T35" fmla="*/ 97 h 98"/>
                  <a:gd name="T36" fmla="*/ 4 w 98"/>
                  <a:gd name="T37" fmla="*/ 95 h 98"/>
                  <a:gd name="T38" fmla="*/ 1 w 98"/>
                  <a:gd name="T39" fmla="*/ 91 h 98"/>
                  <a:gd name="T40" fmla="*/ 0 w 98"/>
                  <a:gd name="T41" fmla="*/ 87 h 98"/>
                  <a:gd name="T42" fmla="*/ 0 w 98"/>
                  <a:gd name="T43" fmla="*/ 13 h 98"/>
                  <a:gd name="T44" fmla="*/ 1 w 98"/>
                  <a:gd name="T45" fmla="*/ 8 h 98"/>
                  <a:gd name="T46" fmla="*/ 4 w 98"/>
                  <a:gd name="T47" fmla="*/ 5 h 98"/>
                  <a:gd name="T48" fmla="*/ 8 w 98"/>
                  <a:gd name="T49" fmla="*/ 2 h 98"/>
                  <a:gd name="T50" fmla="*/ 13 w 98"/>
                  <a:gd name="T5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98">
                    <a:moveTo>
                      <a:pt x="13" y="13"/>
                    </a:moveTo>
                    <a:lnTo>
                      <a:pt x="13" y="87"/>
                    </a:lnTo>
                    <a:lnTo>
                      <a:pt x="86" y="87"/>
                    </a:lnTo>
                    <a:lnTo>
                      <a:pt x="86" y="13"/>
                    </a:lnTo>
                    <a:lnTo>
                      <a:pt x="13" y="13"/>
                    </a:lnTo>
                    <a:close/>
                    <a:moveTo>
                      <a:pt x="13" y="0"/>
                    </a:moveTo>
                    <a:lnTo>
                      <a:pt x="86" y="0"/>
                    </a:lnTo>
                    <a:lnTo>
                      <a:pt x="90" y="2"/>
                    </a:lnTo>
                    <a:lnTo>
                      <a:pt x="95" y="5"/>
                    </a:lnTo>
                    <a:lnTo>
                      <a:pt x="98" y="8"/>
                    </a:lnTo>
                    <a:lnTo>
                      <a:pt x="98" y="13"/>
                    </a:lnTo>
                    <a:lnTo>
                      <a:pt x="98" y="87"/>
                    </a:lnTo>
                    <a:lnTo>
                      <a:pt x="98" y="91"/>
                    </a:lnTo>
                    <a:lnTo>
                      <a:pt x="95" y="95"/>
                    </a:lnTo>
                    <a:lnTo>
                      <a:pt x="90" y="97"/>
                    </a:lnTo>
                    <a:lnTo>
                      <a:pt x="86" y="98"/>
                    </a:lnTo>
                    <a:lnTo>
                      <a:pt x="13" y="98"/>
                    </a:lnTo>
                    <a:lnTo>
                      <a:pt x="8" y="97"/>
                    </a:lnTo>
                    <a:lnTo>
                      <a:pt x="4" y="95"/>
                    </a:lnTo>
                    <a:lnTo>
                      <a:pt x="1" y="91"/>
                    </a:lnTo>
                    <a:lnTo>
                      <a:pt x="0" y="87"/>
                    </a:lnTo>
                    <a:lnTo>
                      <a:pt x="0" y="13"/>
                    </a:lnTo>
                    <a:lnTo>
                      <a:pt x="1" y="8"/>
                    </a:lnTo>
                    <a:lnTo>
                      <a:pt x="4" y="5"/>
                    </a:lnTo>
                    <a:lnTo>
                      <a:pt x="8" y="2"/>
                    </a:lnTo>
                    <a:lnTo>
                      <a:pt x="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48">
                <a:extLst>
                  <a:ext uri="{FF2B5EF4-FFF2-40B4-BE49-F238E27FC236}">
                    <a16:creationId xmlns:a16="http://schemas.microsoft.com/office/drawing/2014/main" id="{4C568B30-5D44-A4F9-B031-75E899D5C02A}"/>
                  </a:ext>
                </a:extLst>
              </p:cNvPr>
              <p:cNvSpPr>
                <a:spLocks noEditPoints="1"/>
              </p:cNvSpPr>
              <p:nvPr/>
            </p:nvSpPr>
            <p:spPr bwMode="auto">
              <a:xfrm>
                <a:off x="2965450" y="5478463"/>
                <a:ext cx="153988" cy="155575"/>
              </a:xfrm>
              <a:custGeom>
                <a:avLst/>
                <a:gdLst>
                  <a:gd name="T0" fmla="*/ 13 w 97"/>
                  <a:gd name="T1" fmla="*/ 12 h 98"/>
                  <a:gd name="T2" fmla="*/ 13 w 97"/>
                  <a:gd name="T3" fmla="*/ 85 h 98"/>
                  <a:gd name="T4" fmla="*/ 86 w 97"/>
                  <a:gd name="T5" fmla="*/ 85 h 98"/>
                  <a:gd name="T6" fmla="*/ 86 w 97"/>
                  <a:gd name="T7" fmla="*/ 12 h 98"/>
                  <a:gd name="T8" fmla="*/ 13 w 97"/>
                  <a:gd name="T9" fmla="*/ 12 h 98"/>
                  <a:gd name="T10" fmla="*/ 13 w 97"/>
                  <a:gd name="T11" fmla="*/ 0 h 98"/>
                  <a:gd name="T12" fmla="*/ 86 w 97"/>
                  <a:gd name="T13" fmla="*/ 0 h 98"/>
                  <a:gd name="T14" fmla="*/ 90 w 97"/>
                  <a:gd name="T15" fmla="*/ 2 h 98"/>
                  <a:gd name="T16" fmla="*/ 95 w 97"/>
                  <a:gd name="T17" fmla="*/ 3 h 98"/>
                  <a:gd name="T18" fmla="*/ 96 w 97"/>
                  <a:gd name="T19" fmla="*/ 7 h 98"/>
                  <a:gd name="T20" fmla="*/ 97 w 97"/>
                  <a:gd name="T21" fmla="*/ 12 h 98"/>
                  <a:gd name="T22" fmla="*/ 97 w 97"/>
                  <a:gd name="T23" fmla="*/ 85 h 98"/>
                  <a:gd name="T24" fmla="*/ 96 w 97"/>
                  <a:gd name="T25" fmla="*/ 91 h 98"/>
                  <a:gd name="T26" fmla="*/ 95 w 97"/>
                  <a:gd name="T27" fmla="*/ 94 h 98"/>
                  <a:gd name="T28" fmla="*/ 90 w 97"/>
                  <a:gd name="T29" fmla="*/ 97 h 98"/>
                  <a:gd name="T30" fmla="*/ 86 w 97"/>
                  <a:gd name="T31" fmla="*/ 98 h 98"/>
                  <a:gd name="T32" fmla="*/ 13 w 97"/>
                  <a:gd name="T33" fmla="*/ 98 h 98"/>
                  <a:gd name="T34" fmla="*/ 7 w 97"/>
                  <a:gd name="T35" fmla="*/ 97 h 98"/>
                  <a:gd name="T36" fmla="*/ 4 w 97"/>
                  <a:gd name="T37" fmla="*/ 94 h 98"/>
                  <a:gd name="T38" fmla="*/ 1 w 97"/>
                  <a:gd name="T39" fmla="*/ 91 h 98"/>
                  <a:gd name="T40" fmla="*/ 0 w 97"/>
                  <a:gd name="T41" fmla="*/ 85 h 98"/>
                  <a:gd name="T42" fmla="*/ 0 w 97"/>
                  <a:gd name="T43" fmla="*/ 12 h 98"/>
                  <a:gd name="T44" fmla="*/ 1 w 97"/>
                  <a:gd name="T45" fmla="*/ 7 h 98"/>
                  <a:gd name="T46" fmla="*/ 4 w 97"/>
                  <a:gd name="T47" fmla="*/ 3 h 98"/>
                  <a:gd name="T48" fmla="*/ 7 w 97"/>
                  <a:gd name="T49" fmla="*/ 2 h 98"/>
                  <a:gd name="T50" fmla="*/ 13 w 97"/>
                  <a:gd name="T5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98">
                    <a:moveTo>
                      <a:pt x="13" y="12"/>
                    </a:moveTo>
                    <a:lnTo>
                      <a:pt x="13" y="85"/>
                    </a:lnTo>
                    <a:lnTo>
                      <a:pt x="86" y="85"/>
                    </a:lnTo>
                    <a:lnTo>
                      <a:pt x="86" y="12"/>
                    </a:lnTo>
                    <a:lnTo>
                      <a:pt x="13" y="12"/>
                    </a:lnTo>
                    <a:close/>
                    <a:moveTo>
                      <a:pt x="13" y="0"/>
                    </a:moveTo>
                    <a:lnTo>
                      <a:pt x="86" y="0"/>
                    </a:lnTo>
                    <a:lnTo>
                      <a:pt x="90" y="2"/>
                    </a:lnTo>
                    <a:lnTo>
                      <a:pt x="95" y="3"/>
                    </a:lnTo>
                    <a:lnTo>
                      <a:pt x="96" y="7"/>
                    </a:lnTo>
                    <a:lnTo>
                      <a:pt x="97" y="12"/>
                    </a:lnTo>
                    <a:lnTo>
                      <a:pt x="97" y="85"/>
                    </a:lnTo>
                    <a:lnTo>
                      <a:pt x="96" y="91"/>
                    </a:lnTo>
                    <a:lnTo>
                      <a:pt x="95" y="94"/>
                    </a:lnTo>
                    <a:lnTo>
                      <a:pt x="90" y="97"/>
                    </a:lnTo>
                    <a:lnTo>
                      <a:pt x="86" y="98"/>
                    </a:lnTo>
                    <a:lnTo>
                      <a:pt x="13" y="98"/>
                    </a:lnTo>
                    <a:lnTo>
                      <a:pt x="7" y="97"/>
                    </a:lnTo>
                    <a:lnTo>
                      <a:pt x="4" y="94"/>
                    </a:lnTo>
                    <a:lnTo>
                      <a:pt x="1" y="91"/>
                    </a:lnTo>
                    <a:lnTo>
                      <a:pt x="0" y="85"/>
                    </a:lnTo>
                    <a:lnTo>
                      <a:pt x="0" y="12"/>
                    </a:lnTo>
                    <a:lnTo>
                      <a:pt x="1" y="7"/>
                    </a:lnTo>
                    <a:lnTo>
                      <a:pt x="4" y="3"/>
                    </a:lnTo>
                    <a:lnTo>
                      <a:pt x="7" y="2"/>
                    </a:lnTo>
                    <a:lnTo>
                      <a:pt x="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49">
                <a:extLst>
                  <a:ext uri="{FF2B5EF4-FFF2-40B4-BE49-F238E27FC236}">
                    <a16:creationId xmlns:a16="http://schemas.microsoft.com/office/drawing/2014/main" id="{3AFBAA7D-B78D-35C3-D17C-687F48864B1E}"/>
                  </a:ext>
                </a:extLst>
              </p:cNvPr>
              <p:cNvSpPr>
                <a:spLocks noEditPoints="1"/>
              </p:cNvSpPr>
              <p:nvPr/>
            </p:nvSpPr>
            <p:spPr bwMode="auto">
              <a:xfrm>
                <a:off x="3216275" y="5478463"/>
                <a:ext cx="155575" cy="155575"/>
              </a:xfrm>
              <a:custGeom>
                <a:avLst/>
                <a:gdLst>
                  <a:gd name="T0" fmla="*/ 13 w 98"/>
                  <a:gd name="T1" fmla="*/ 12 h 98"/>
                  <a:gd name="T2" fmla="*/ 13 w 98"/>
                  <a:gd name="T3" fmla="*/ 85 h 98"/>
                  <a:gd name="T4" fmla="*/ 86 w 98"/>
                  <a:gd name="T5" fmla="*/ 85 h 98"/>
                  <a:gd name="T6" fmla="*/ 86 w 98"/>
                  <a:gd name="T7" fmla="*/ 12 h 98"/>
                  <a:gd name="T8" fmla="*/ 13 w 98"/>
                  <a:gd name="T9" fmla="*/ 12 h 98"/>
                  <a:gd name="T10" fmla="*/ 13 w 98"/>
                  <a:gd name="T11" fmla="*/ 0 h 98"/>
                  <a:gd name="T12" fmla="*/ 86 w 98"/>
                  <a:gd name="T13" fmla="*/ 0 h 98"/>
                  <a:gd name="T14" fmla="*/ 90 w 98"/>
                  <a:gd name="T15" fmla="*/ 2 h 98"/>
                  <a:gd name="T16" fmla="*/ 95 w 98"/>
                  <a:gd name="T17" fmla="*/ 3 h 98"/>
                  <a:gd name="T18" fmla="*/ 98 w 98"/>
                  <a:gd name="T19" fmla="*/ 7 h 98"/>
                  <a:gd name="T20" fmla="*/ 98 w 98"/>
                  <a:gd name="T21" fmla="*/ 12 h 98"/>
                  <a:gd name="T22" fmla="*/ 98 w 98"/>
                  <a:gd name="T23" fmla="*/ 85 h 98"/>
                  <a:gd name="T24" fmla="*/ 98 w 98"/>
                  <a:gd name="T25" fmla="*/ 91 h 98"/>
                  <a:gd name="T26" fmla="*/ 95 w 98"/>
                  <a:gd name="T27" fmla="*/ 94 h 98"/>
                  <a:gd name="T28" fmla="*/ 90 w 98"/>
                  <a:gd name="T29" fmla="*/ 97 h 98"/>
                  <a:gd name="T30" fmla="*/ 86 w 98"/>
                  <a:gd name="T31" fmla="*/ 98 h 98"/>
                  <a:gd name="T32" fmla="*/ 13 w 98"/>
                  <a:gd name="T33" fmla="*/ 98 h 98"/>
                  <a:gd name="T34" fmla="*/ 8 w 98"/>
                  <a:gd name="T35" fmla="*/ 97 h 98"/>
                  <a:gd name="T36" fmla="*/ 4 w 98"/>
                  <a:gd name="T37" fmla="*/ 94 h 98"/>
                  <a:gd name="T38" fmla="*/ 1 w 98"/>
                  <a:gd name="T39" fmla="*/ 91 h 98"/>
                  <a:gd name="T40" fmla="*/ 0 w 98"/>
                  <a:gd name="T41" fmla="*/ 85 h 98"/>
                  <a:gd name="T42" fmla="*/ 0 w 98"/>
                  <a:gd name="T43" fmla="*/ 12 h 98"/>
                  <a:gd name="T44" fmla="*/ 1 w 98"/>
                  <a:gd name="T45" fmla="*/ 7 h 98"/>
                  <a:gd name="T46" fmla="*/ 4 w 98"/>
                  <a:gd name="T47" fmla="*/ 3 h 98"/>
                  <a:gd name="T48" fmla="*/ 8 w 98"/>
                  <a:gd name="T49" fmla="*/ 2 h 98"/>
                  <a:gd name="T50" fmla="*/ 13 w 98"/>
                  <a:gd name="T5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98">
                    <a:moveTo>
                      <a:pt x="13" y="12"/>
                    </a:moveTo>
                    <a:lnTo>
                      <a:pt x="13" y="85"/>
                    </a:lnTo>
                    <a:lnTo>
                      <a:pt x="86" y="85"/>
                    </a:lnTo>
                    <a:lnTo>
                      <a:pt x="86" y="12"/>
                    </a:lnTo>
                    <a:lnTo>
                      <a:pt x="13" y="12"/>
                    </a:lnTo>
                    <a:close/>
                    <a:moveTo>
                      <a:pt x="13" y="0"/>
                    </a:moveTo>
                    <a:lnTo>
                      <a:pt x="86" y="0"/>
                    </a:lnTo>
                    <a:lnTo>
                      <a:pt x="90" y="2"/>
                    </a:lnTo>
                    <a:lnTo>
                      <a:pt x="95" y="3"/>
                    </a:lnTo>
                    <a:lnTo>
                      <a:pt x="98" y="7"/>
                    </a:lnTo>
                    <a:lnTo>
                      <a:pt x="98" y="12"/>
                    </a:lnTo>
                    <a:lnTo>
                      <a:pt x="98" y="85"/>
                    </a:lnTo>
                    <a:lnTo>
                      <a:pt x="98" y="91"/>
                    </a:lnTo>
                    <a:lnTo>
                      <a:pt x="95" y="94"/>
                    </a:lnTo>
                    <a:lnTo>
                      <a:pt x="90" y="97"/>
                    </a:lnTo>
                    <a:lnTo>
                      <a:pt x="86" y="98"/>
                    </a:lnTo>
                    <a:lnTo>
                      <a:pt x="13" y="98"/>
                    </a:lnTo>
                    <a:lnTo>
                      <a:pt x="8" y="97"/>
                    </a:lnTo>
                    <a:lnTo>
                      <a:pt x="4" y="94"/>
                    </a:lnTo>
                    <a:lnTo>
                      <a:pt x="1" y="91"/>
                    </a:lnTo>
                    <a:lnTo>
                      <a:pt x="0" y="85"/>
                    </a:lnTo>
                    <a:lnTo>
                      <a:pt x="0" y="12"/>
                    </a:lnTo>
                    <a:lnTo>
                      <a:pt x="1" y="7"/>
                    </a:lnTo>
                    <a:lnTo>
                      <a:pt x="4" y="3"/>
                    </a:lnTo>
                    <a:lnTo>
                      <a:pt x="8" y="2"/>
                    </a:lnTo>
                    <a:lnTo>
                      <a:pt x="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50">
                <a:extLst>
                  <a:ext uri="{FF2B5EF4-FFF2-40B4-BE49-F238E27FC236}">
                    <a16:creationId xmlns:a16="http://schemas.microsoft.com/office/drawing/2014/main" id="{E4846CD8-4EFC-53F6-9CFB-F9AEECA2DF19}"/>
                  </a:ext>
                </a:extLst>
              </p:cNvPr>
              <p:cNvSpPr>
                <a:spLocks noEditPoints="1"/>
              </p:cNvSpPr>
              <p:nvPr/>
            </p:nvSpPr>
            <p:spPr bwMode="auto">
              <a:xfrm>
                <a:off x="2965450" y="5729288"/>
                <a:ext cx="153988" cy="155575"/>
              </a:xfrm>
              <a:custGeom>
                <a:avLst/>
                <a:gdLst>
                  <a:gd name="T0" fmla="*/ 13 w 97"/>
                  <a:gd name="T1" fmla="*/ 13 h 98"/>
                  <a:gd name="T2" fmla="*/ 13 w 97"/>
                  <a:gd name="T3" fmla="*/ 87 h 98"/>
                  <a:gd name="T4" fmla="*/ 86 w 97"/>
                  <a:gd name="T5" fmla="*/ 87 h 98"/>
                  <a:gd name="T6" fmla="*/ 86 w 97"/>
                  <a:gd name="T7" fmla="*/ 13 h 98"/>
                  <a:gd name="T8" fmla="*/ 13 w 97"/>
                  <a:gd name="T9" fmla="*/ 13 h 98"/>
                  <a:gd name="T10" fmla="*/ 13 w 97"/>
                  <a:gd name="T11" fmla="*/ 0 h 98"/>
                  <a:gd name="T12" fmla="*/ 86 w 97"/>
                  <a:gd name="T13" fmla="*/ 0 h 98"/>
                  <a:gd name="T14" fmla="*/ 90 w 97"/>
                  <a:gd name="T15" fmla="*/ 2 h 98"/>
                  <a:gd name="T16" fmla="*/ 95 w 97"/>
                  <a:gd name="T17" fmla="*/ 5 h 98"/>
                  <a:gd name="T18" fmla="*/ 96 w 97"/>
                  <a:gd name="T19" fmla="*/ 8 h 98"/>
                  <a:gd name="T20" fmla="*/ 97 w 97"/>
                  <a:gd name="T21" fmla="*/ 13 h 98"/>
                  <a:gd name="T22" fmla="*/ 97 w 97"/>
                  <a:gd name="T23" fmla="*/ 87 h 98"/>
                  <a:gd name="T24" fmla="*/ 96 w 97"/>
                  <a:gd name="T25" fmla="*/ 91 h 98"/>
                  <a:gd name="T26" fmla="*/ 95 w 97"/>
                  <a:gd name="T27" fmla="*/ 95 h 98"/>
                  <a:gd name="T28" fmla="*/ 90 w 97"/>
                  <a:gd name="T29" fmla="*/ 97 h 98"/>
                  <a:gd name="T30" fmla="*/ 86 w 97"/>
                  <a:gd name="T31" fmla="*/ 98 h 98"/>
                  <a:gd name="T32" fmla="*/ 13 w 97"/>
                  <a:gd name="T33" fmla="*/ 98 h 98"/>
                  <a:gd name="T34" fmla="*/ 7 w 97"/>
                  <a:gd name="T35" fmla="*/ 97 h 98"/>
                  <a:gd name="T36" fmla="*/ 4 w 97"/>
                  <a:gd name="T37" fmla="*/ 95 h 98"/>
                  <a:gd name="T38" fmla="*/ 1 w 97"/>
                  <a:gd name="T39" fmla="*/ 91 h 98"/>
                  <a:gd name="T40" fmla="*/ 0 w 97"/>
                  <a:gd name="T41" fmla="*/ 87 h 98"/>
                  <a:gd name="T42" fmla="*/ 0 w 97"/>
                  <a:gd name="T43" fmla="*/ 13 h 98"/>
                  <a:gd name="T44" fmla="*/ 1 w 97"/>
                  <a:gd name="T45" fmla="*/ 8 h 98"/>
                  <a:gd name="T46" fmla="*/ 4 w 97"/>
                  <a:gd name="T47" fmla="*/ 5 h 98"/>
                  <a:gd name="T48" fmla="*/ 7 w 97"/>
                  <a:gd name="T49" fmla="*/ 2 h 98"/>
                  <a:gd name="T50" fmla="*/ 13 w 97"/>
                  <a:gd name="T5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98">
                    <a:moveTo>
                      <a:pt x="13" y="13"/>
                    </a:moveTo>
                    <a:lnTo>
                      <a:pt x="13" y="87"/>
                    </a:lnTo>
                    <a:lnTo>
                      <a:pt x="86" y="87"/>
                    </a:lnTo>
                    <a:lnTo>
                      <a:pt x="86" y="13"/>
                    </a:lnTo>
                    <a:lnTo>
                      <a:pt x="13" y="13"/>
                    </a:lnTo>
                    <a:close/>
                    <a:moveTo>
                      <a:pt x="13" y="0"/>
                    </a:moveTo>
                    <a:lnTo>
                      <a:pt x="86" y="0"/>
                    </a:lnTo>
                    <a:lnTo>
                      <a:pt x="90" y="2"/>
                    </a:lnTo>
                    <a:lnTo>
                      <a:pt x="95" y="5"/>
                    </a:lnTo>
                    <a:lnTo>
                      <a:pt x="96" y="8"/>
                    </a:lnTo>
                    <a:lnTo>
                      <a:pt x="97" y="13"/>
                    </a:lnTo>
                    <a:lnTo>
                      <a:pt x="97" y="87"/>
                    </a:lnTo>
                    <a:lnTo>
                      <a:pt x="96" y="91"/>
                    </a:lnTo>
                    <a:lnTo>
                      <a:pt x="95" y="95"/>
                    </a:lnTo>
                    <a:lnTo>
                      <a:pt x="90" y="97"/>
                    </a:lnTo>
                    <a:lnTo>
                      <a:pt x="86" y="98"/>
                    </a:lnTo>
                    <a:lnTo>
                      <a:pt x="13" y="98"/>
                    </a:lnTo>
                    <a:lnTo>
                      <a:pt x="7" y="97"/>
                    </a:lnTo>
                    <a:lnTo>
                      <a:pt x="4" y="95"/>
                    </a:lnTo>
                    <a:lnTo>
                      <a:pt x="1" y="91"/>
                    </a:lnTo>
                    <a:lnTo>
                      <a:pt x="0" y="87"/>
                    </a:lnTo>
                    <a:lnTo>
                      <a:pt x="0" y="13"/>
                    </a:lnTo>
                    <a:lnTo>
                      <a:pt x="1" y="8"/>
                    </a:lnTo>
                    <a:lnTo>
                      <a:pt x="4" y="5"/>
                    </a:lnTo>
                    <a:lnTo>
                      <a:pt x="7" y="2"/>
                    </a:lnTo>
                    <a:lnTo>
                      <a:pt x="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51">
                <a:extLst>
                  <a:ext uri="{FF2B5EF4-FFF2-40B4-BE49-F238E27FC236}">
                    <a16:creationId xmlns:a16="http://schemas.microsoft.com/office/drawing/2014/main" id="{21851C8E-5838-E6EC-3DE1-7095AA322059}"/>
                  </a:ext>
                </a:extLst>
              </p:cNvPr>
              <p:cNvSpPr>
                <a:spLocks noEditPoints="1"/>
              </p:cNvSpPr>
              <p:nvPr/>
            </p:nvSpPr>
            <p:spPr bwMode="auto">
              <a:xfrm>
                <a:off x="2830513" y="4995863"/>
                <a:ext cx="928688" cy="1023938"/>
              </a:xfrm>
              <a:custGeom>
                <a:avLst/>
                <a:gdLst>
                  <a:gd name="T0" fmla="*/ 24 w 585"/>
                  <a:gd name="T1" fmla="*/ 596 h 645"/>
                  <a:gd name="T2" fmla="*/ 36 w 585"/>
                  <a:gd name="T3" fmla="*/ 618 h 645"/>
                  <a:gd name="T4" fmla="*/ 536 w 585"/>
                  <a:gd name="T5" fmla="*/ 621 h 645"/>
                  <a:gd name="T6" fmla="*/ 558 w 585"/>
                  <a:gd name="T7" fmla="*/ 609 h 645"/>
                  <a:gd name="T8" fmla="*/ 560 w 585"/>
                  <a:gd name="T9" fmla="*/ 242 h 645"/>
                  <a:gd name="T10" fmla="*/ 24 w 585"/>
                  <a:gd name="T11" fmla="*/ 218 h 645"/>
                  <a:gd name="T12" fmla="*/ 560 w 585"/>
                  <a:gd name="T13" fmla="*/ 231 h 645"/>
                  <a:gd name="T14" fmla="*/ 24 w 585"/>
                  <a:gd name="T15" fmla="*/ 218 h 645"/>
                  <a:gd name="T16" fmla="*/ 36 w 585"/>
                  <a:gd name="T17" fmla="*/ 100 h 645"/>
                  <a:gd name="T18" fmla="*/ 24 w 585"/>
                  <a:gd name="T19" fmla="*/ 122 h 645"/>
                  <a:gd name="T20" fmla="*/ 560 w 585"/>
                  <a:gd name="T21" fmla="*/ 207 h 645"/>
                  <a:gd name="T22" fmla="*/ 558 w 585"/>
                  <a:gd name="T23" fmla="*/ 109 h 645"/>
                  <a:gd name="T24" fmla="*/ 536 w 585"/>
                  <a:gd name="T25" fmla="*/ 97 h 645"/>
                  <a:gd name="T26" fmla="*/ 476 w 585"/>
                  <a:gd name="T27" fmla="*/ 115 h 645"/>
                  <a:gd name="T28" fmla="*/ 458 w 585"/>
                  <a:gd name="T29" fmla="*/ 153 h 645"/>
                  <a:gd name="T30" fmla="*/ 420 w 585"/>
                  <a:gd name="T31" fmla="*/ 171 h 645"/>
                  <a:gd name="T32" fmla="*/ 381 w 585"/>
                  <a:gd name="T33" fmla="*/ 153 h 645"/>
                  <a:gd name="T34" fmla="*/ 365 w 585"/>
                  <a:gd name="T35" fmla="*/ 115 h 645"/>
                  <a:gd name="T36" fmla="*/ 220 w 585"/>
                  <a:gd name="T37" fmla="*/ 97 h 645"/>
                  <a:gd name="T38" fmla="*/ 216 w 585"/>
                  <a:gd name="T39" fmla="*/ 136 h 645"/>
                  <a:gd name="T40" fmla="*/ 185 w 585"/>
                  <a:gd name="T41" fmla="*/ 166 h 645"/>
                  <a:gd name="T42" fmla="*/ 142 w 585"/>
                  <a:gd name="T43" fmla="*/ 166 h 645"/>
                  <a:gd name="T44" fmla="*/ 114 w 585"/>
                  <a:gd name="T45" fmla="*/ 136 h 645"/>
                  <a:gd name="T46" fmla="*/ 109 w 585"/>
                  <a:gd name="T47" fmla="*/ 97 h 645"/>
                  <a:gd name="T48" fmla="*/ 420 w 585"/>
                  <a:gd name="T49" fmla="*/ 24 h 645"/>
                  <a:gd name="T50" fmla="*/ 394 w 585"/>
                  <a:gd name="T51" fmla="*/ 38 h 645"/>
                  <a:gd name="T52" fmla="*/ 389 w 585"/>
                  <a:gd name="T53" fmla="*/ 115 h 645"/>
                  <a:gd name="T54" fmla="*/ 405 w 585"/>
                  <a:gd name="T55" fmla="*/ 142 h 645"/>
                  <a:gd name="T56" fmla="*/ 435 w 585"/>
                  <a:gd name="T57" fmla="*/ 142 h 645"/>
                  <a:gd name="T58" fmla="*/ 451 w 585"/>
                  <a:gd name="T59" fmla="*/ 115 h 645"/>
                  <a:gd name="T60" fmla="*/ 447 w 585"/>
                  <a:gd name="T61" fmla="*/ 38 h 645"/>
                  <a:gd name="T62" fmla="*/ 420 w 585"/>
                  <a:gd name="T63" fmla="*/ 24 h 645"/>
                  <a:gd name="T64" fmla="*/ 149 w 585"/>
                  <a:gd name="T65" fmla="*/ 28 h 645"/>
                  <a:gd name="T66" fmla="*/ 134 w 585"/>
                  <a:gd name="T67" fmla="*/ 54 h 645"/>
                  <a:gd name="T68" fmla="*/ 138 w 585"/>
                  <a:gd name="T69" fmla="*/ 130 h 645"/>
                  <a:gd name="T70" fmla="*/ 164 w 585"/>
                  <a:gd name="T71" fmla="*/ 146 h 645"/>
                  <a:gd name="T72" fmla="*/ 191 w 585"/>
                  <a:gd name="T73" fmla="*/ 130 h 645"/>
                  <a:gd name="T74" fmla="*/ 195 w 585"/>
                  <a:gd name="T75" fmla="*/ 54 h 645"/>
                  <a:gd name="T76" fmla="*/ 180 w 585"/>
                  <a:gd name="T77" fmla="*/ 28 h 645"/>
                  <a:gd name="T78" fmla="*/ 164 w 585"/>
                  <a:gd name="T79" fmla="*/ 0 h 645"/>
                  <a:gd name="T80" fmla="*/ 203 w 585"/>
                  <a:gd name="T81" fmla="*/ 15 h 645"/>
                  <a:gd name="T82" fmla="*/ 220 w 585"/>
                  <a:gd name="T83" fmla="*/ 54 h 645"/>
                  <a:gd name="T84" fmla="*/ 365 w 585"/>
                  <a:gd name="T85" fmla="*/ 73 h 645"/>
                  <a:gd name="T86" fmla="*/ 369 w 585"/>
                  <a:gd name="T87" fmla="*/ 33 h 645"/>
                  <a:gd name="T88" fmla="*/ 400 w 585"/>
                  <a:gd name="T89" fmla="*/ 4 h 645"/>
                  <a:gd name="T90" fmla="*/ 441 w 585"/>
                  <a:gd name="T91" fmla="*/ 4 h 645"/>
                  <a:gd name="T92" fmla="*/ 471 w 585"/>
                  <a:gd name="T93" fmla="*/ 33 h 645"/>
                  <a:gd name="T94" fmla="*/ 476 w 585"/>
                  <a:gd name="T95" fmla="*/ 73 h 645"/>
                  <a:gd name="T96" fmla="*/ 555 w 585"/>
                  <a:gd name="T97" fmla="*/ 76 h 645"/>
                  <a:gd name="T98" fmla="*/ 581 w 585"/>
                  <a:gd name="T99" fmla="*/ 102 h 645"/>
                  <a:gd name="T100" fmla="*/ 585 w 585"/>
                  <a:gd name="T101" fmla="*/ 596 h 645"/>
                  <a:gd name="T102" fmla="*/ 571 w 585"/>
                  <a:gd name="T103" fmla="*/ 631 h 645"/>
                  <a:gd name="T104" fmla="*/ 536 w 585"/>
                  <a:gd name="T105" fmla="*/ 645 h 645"/>
                  <a:gd name="T106" fmla="*/ 30 w 585"/>
                  <a:gd name="T107" fmla="*/ 642 h 645"/>
                  <a:gd name="T108" fmla="*/ 3 w 585"/>
                  <a:gd name="T109" fmla="*/ 616 h 645"/>
                  <a:gd name="T110" fmla="*/ 0 w 585"/>
                  <a:gd name="T111" fmla="*/ 122 h 645"/>
                  <a:gd name="T112" fmla="*/ 14 w 585"/>
                  <a:gd name="T113" fmla="*/ 87 h 645"/>
                  <a:gd name="T114" fmla="*/ 49 w 585"/>
                  <a:gd name="T115" fmla="*/ 73 h 645"/>
                  <a:gd name="T116" fmla="*/ 109 w 585"/>
                  <a:gd name="T117" fmla="*/ 54 h 645"/>
                  <a:gd name="T118" fmla="*/ 125 w 585"/>
                  <a:gd name="T119" fmla="*/ 15 h 645"/>
                  <a:gd name="T120" fmla="*/ 164 w 585"/>
                  <a:gd name="T121"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5" h="645">
                    <a:moveTo>
                      <a:pt x="24" y="242"/>
                    </a:moveTo>
                    <a:lnTo>
                      <a:pt x="24" y="596"/>
                    </a:lnTo>
                    <a:lnTo>
                      <a:pt x="27" y="609"/>
                    </a:lnTo>
                    <a:lnTo>
                      <a:pt x="36" y="618"/>
                    </a:lnTo>
                    <a:lnTo>
                      <a:pt x="49" y="621"/>
                    </a:lnTo>
                    <a:lnTo>
                      <a:pt x="536" y="621"/>
                    </a:lnTo>
                    <a:lnTo>
                      <a:pt x="549" y="618"/>
                    </a:lnTo>
                    <a:lnTo>
                      <a:pt x="558" y="609"/>
                    </a:lnTo>
                    <a:lnTo>
                      <a:pt x="560" y="596"/>
                    </a:lnTo>
                    <a:lnTo>
                      <a:pt x="560" y="242"/>
                    </a:lnTo>
                    <a:lnTo>
                      <a:pt x="24" y="242"/>
                    </a:lnTo>
                    <a:close/>
                    <a:moveTo>
                      <a:pt x="24" y="218"/>
                    </a:moveTo>
                    <a:lnTo>
                      <a:pt x="24" y="231"/>
                    </a:lnTo>
                    <a:lnTo>
                      <a:pt x="560" y="231"/>
                    </a:lnTo>
                    <a:lnTo>
                      <a:pt x="560" y="218"/>
                    </a:lnTo>
                    <a:lnTo>
                      <a:pt x="24" y="218"/>
                    </a:lnTo>
                    <a:close/>
                    <a:moveTo>
                      <a:pt x="49" y="97"/>
                    </a:moveTo>
                    <a:lnTo>
                      <a:pt x="36" y="100"/>
                    </a:lnTo>
                    <a:lnTo>
                      <a:pt x="27" y="109"/>
                    </a:lnTo>
                    <a:lnTo>
                      <a:pt x="24" y="122"/>
                    </a:lnTo>
                    <a:lnTo>
                      <a:pt x="24" y="207"/>
                    </a:lnTo>
                    <a:lnTo>
                      <a:pt x="560" y="207"/>
                    </a:lnTo>
                    <a:lnTo>
                      <a:pt x="560" y="122"/>
                    </a:lnTo>
                    <a:lnTo>
                      <a:pt x="558" y="109"/>
                    </a:lnTo>
                    <a:lnTo>
                      <a:pt x="549" y="100"/>
                    </a:lnTo>
                    <a:lnTo>
                      <a:pt x="536" y="97"/>
                    </a:lnTo>
                    <a:lnTo>
                      <a:pt x="476" y="97"/>
                    </a:lnTo>
                    <a:lnTo>
                      <a:pt x="476" y="115"/>
                    </a:lnTo>
                    <a:lnTo>
                      <a:pt x="471" y="136"/>
                    </a:lnTo>
                    <a:lnTo>
                      <a:pt x="458" y="153"/>
                    </a:lnTo>
                    <a:lnTo>
                      <a:pt x="441" y="166"/>
                    </a:lnTo>
                    <a:lnTo>
                      <a:pt x="420" y="171"/>
                    </a:lnTo>
                    <a:lnTo>
                      <a:pt x="400" y="166"/>
                    </a:lnTo>
                    <a:lnTo>
                      <a:pt x="381" y="153"/>
                    </a:lnTo>
                    <a:lnTo>
                      <a:pt x="369" y="136"/>
                    </a:lnTo>
                    <a:lnTo>
                      <a:pt x="365" y="115"/>
                    </a:lnTo>
                    <a:lnTo>
                      <a:pt x="365" y="97"/>
                    </a:lnTo>
                    <a:lnTo>
                      <a:pt x="220" y="97"/>
                    </a:lnTo>
                    <a:lnTo>
                      <a:pt x="220" y="115"/>
                    </a:lnTo>
                    <a:lnTo>
                      <a:pt x="216" y="136"/>
                    </a:lnTo>
                    <a:lnTo>
                      <a:pt x="203" y="153"/>
                    </a:lnTo>
                    <a:lnTo>
                      <a:pt x="185" y="166"/>
                    </a:lnTo>
                    <a:lnTo>
                      <a:pt x="164" y="171"/>
                    </a:lnTo>
                    <a:lnTo>
                      <a:pt x="142" y="166"/>
                    </a:lnTo>
                    <a:lnTo>
                      <a:pt x="125" y="153"/>
                    </a:lnTo>
                    <a:lnTo>
                      <a:pt x="114" y="136"/>
                    </a:lnTo>
                    <a:lnTo>
                      <a:pt x="109" y="115"/>
                    </a:lnTo>
                    <a:lnTo>
                      <a:pt x="109" y="97"/>
                    </a:lnTo>
                    <a:lnTo>
                      <a:pt x="49" y="97"/>
                    </a:lnTo>
                    <a:close/>
                    <a:moveTo>
                      <a:pt x="420" y="24"/>
                    </a:moveTo>
                    <a:lnTo>
                      <a:pt x="405" y="28"/>
                    </a:lnTo>
                    <a:lnTo>
                      <a:pt x="394" y="38"/>
                    </a:lnTo>
                    <a:lnTo>
                      <a:pt x="389" y="54"/>
                    </a:lnTo>
                    <a:lnTo>
                      <a:pt x="389" y="115"/>
                    </a:lnTo>
                    <a:lnTo>
                      <a:pt x="394" y="130"/>
                    </a:lnTo>
                    <a:lnTo>
                      <a:pt x="405" y="142"/>
                    </a:lnTo>
                    <a:lnTo>
                      <a:pt x="420" y="146"/>
                    </a:lnTo>
                    <a:lnTo>
                      <a:pt x="435" y="142"/>
                    </a:lnTo>
                    <a:lnTo>
                      <a:pt x="447" y="130"/>
                    </a:lnTo>
                    <a:lnTo>
                      <a:pt x="451" y="115"/>
                    </a:lnTo>
                    <a:lnTo>
                      <a:pt x="451" y="54"/>
                    </a:lnTo>
                    <a:lnTo>
                      <a:pt x="447" y="38"/>
                    </a:lnTo>
                    <a:lnTo>
                      <a:pt x="435" y="28"/>
                    </a:lnTo>
                    <a:lnTo>
                      <a:pt x="420" y="24"/>
                    </a:lnTo>
                    <a:close/>
                    <a:moveTo>
                      <a:pt x="164" y="24"/>
                    </a:moveTo>
                    <a:lnTo>
                      <a:pt x="149" y="28"/>
                    </a:lnTo>
                    <a:lnTo>
                      <a:pt x="138" y="38"/>
                    </a:lnTo>
                    <a:lnTo>
                      <a:pt x="134" y="54"/>
                    </a:lnTo>
                    <a:lnTo>
                      <a:pt x="134" y="115"/>
                    </a:lnTo>
                    <a:lnTo>
                      <a:pt x="138" y="130"/>
                    </a:lnTo>
                    <a:lnTo>
                      <a:pt x="149" y="142"/>
                    </a:lnTo>
                    <a:lnTo>
                      <a:pt x="164" y="146"/>
                    </a:lnTo>
                    <a:lnTo>
                      <a:pt x="180" y="142"/>
                    </a:lnTo>
                    <a:lnTo>
                      <a:pt x="191" y="130"/>
                    </a:lnTo>
                    <a:lnTo>
                      <a:pt x="195" y="115"/>
                    </a:lnTo>
                    <a:lnTo>
                      <a:pt x="195" y="54"/>
                    </a:lnTo>
                    <a:lnTo>
                      <a:pt x="191" y="38"/>
                    </a:lnTo>
                    <a:lnTo>
                      <a:pt x="180" y="28"/>
                    </a:lnTo>
                    <a:lnTo>
                      <a:pt x="164" y="24"/>
                    </a:lnTo>
                    <a:close/>
                    <a:moveTo>
                      <a:pt x="164" y="0"/>
                    </a:moveTo>
                    <a:lnTo>
                      <a:pt x="185" y="4"/>
                    </a:lnTo>
                    <a:lnTo>
                      <a:pt x="203" y="15"/>
                    </a:lnTo>
                    <a:lnTo>
                      <a:pt x="216" y="33"/>
                    </a:lnTo>
                    <a:lnTo>
                      <a:pt x="220" y="54"/>
                    </a:lnTo>
                    <a:lnTo>
                      <a:pt x="220" y="73"/>
                    </a:lnTo>
                    <a:lnTo>
                      <a:pt x="365" y="73"/>
                    </a:lnTo>
                    <a:lnTo>
                      <a:pt x="365" y="54"/>
                    </a:lnTo>
                    <a:lnTo>
                      <a:pt x="369" y="33"/>
                    </a:lnTo>
                    <a:lnTo>
                      <a:pt x="381" y="15"/>
                    </a:lnTo>
                    <a:lnTo>
                      <a:pt x="400" y="4"/>
                    </a:lnTo>
                    <a:lnTo>
                      <a:pt x="420" y="0"/>
                    </a:lnTo>
                    <a:lnTo>
                      <a:pt x="441" y="4"/>
                    </a:lnTo>
                    <a:lnTo>
                      <a:pt x="458" y="15"/>
                    </a:lnTo>
                    <a:lnTo>
                      <a:pt x="471" y="33"/>
                    </a:lnTo>
                    <a:lnTo>
                      <a:pt x="476" y="54"/>
                    </a:lnTo>
                    <a:lnTo>
                      <a:pt x="476" y="73"/>
                    </a:lnTo>
                    <a:lnTo>
                      <a:pt x="536" y="73"/>
                    </a:lnTo>
                    <a:lnTo>
                      <a:pt x="555" y="76"/>
                    </a:lnTo>
                    <a:lnTo>
                      <a:pt x="571" y="87"/>
                    </a:lnTo>
                    <a:lnTo>
                      <a:pt x="581" y="102"/>
                    </a:lnTo>
                    <a:lnTo>
                      <a:pt x="585" y="122"/>
                    </a:lnTo>
                    <a:lnTo>
                      <a:pt x="585" y="596"/>
                    </a:lnTo>
                    <a:lnTo>
                      <a:pt x="581" y="616"/>
                    </a:lnTo>
                    <a:lnTo>
                      <a:pt x="571" y="631"/>
                    </a:lnTo>
                    <a:lnTo>
                      <a:pt x="555" y="642"/>
                    </a:lnTo>
                    <a:lnTo>
                      <a:pt x="536" y="645"/>
                    </a:lnTo>
                    <a:lnTo>
                      <a:pt x="49" y="645"/>
                    </a:lnTo>
                    <a:lnTo>
                      <a:pt x="30" y="642"/>
                    </a:lnTo>
                    <a:lnTo>
                      <a:pt x="14" y="631"/>
                    </a:lnTo>
                    <a:lnTo>
                      <a:pt x="3" y="616"/>
                    </a:lnTo>
                    <a:lnTo>
                      <a:pt x="0" y="596"/>
                    </a:lnTo>
                    <a:lnTo>
                      <a:pt x="0" y="122"/>
                    </a:lnTo>
                    <a:lnTo>
                      <a:pt x="3" y="102"/>
                    </a:lnTo>
                    <a:lnTo>
                      <a:pt x="14" y="87"/>
                    </a:lnTo>
                    <a:lnTo>
                      <a:pt x="30" y="76"/>
                    </a:lnTo>
                    <a:lnTo>
                      <a:pt x="49" y="73"/>
                    </a:lnTo>
                    <a:lnTo>
                      <a:pt x="109" y="73"/>
                    </a:lnTo>
                    <a:lnTo>
                      <a:pt x="109" y="54"/>
                    </a:lnTo>
                    <a:lnTo>
                      <a:pt x="114" y="33"/>
                    </a:lnTo>
                    <a:lnTo>
                      <a:pt x="125" y="15"/>
                    </a:lnTo>
                    <a:lnTo>
                      <a:pt x="142" y="4"/>
                    </a:lnTo>
                    <a:lnTo>
                      <a:pt x="16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 name="TextBox 102">
              <a:extLst>
                <a:ext uri="{FF2B5EF4-FFF2-40B4-BE49-F238E27FC236}">
                  <a16:creationId xmlns:a16="http://schemas.microsoft.com/office/drawing/2014/main" id="{B785450E-DB5F-D441-6E3E-5976A0FE6604}"/>
                </a:ext>
              </a:extLst>
            </p:cNvPr>
            <p:cNvSpPr txBox="1"/>
            <p:nvPr/>
          </p:nvSpPr>
          <p:spPr>
            <a:xfrm>
              <a:off x="6051415" y="5287632"/>
              <a:ext cx="3535881" cy="554351"/>
            </a:xfrm>
            <a:prstGeom prst="rect">
              <a:avLst/>
            </a:prstGeom>
            <a:noFill/>
          </p:spPr>
          <p:txBody>
            <a:bodyPr wrap="square" lIns="0" tIns="0" rIns="0" bIns="0" rtlCol="0" anchor="ctr">
              <a:noAutofit/>
            </a:bodyPr>
            <a:lstStyle/>
            <a:p>
              <a:r>
                <a:rPr lang="en-US" sz="1600" b="1" dirty="0">
                  <a:solidFill>
                    <a:schemeClr val="bg1"/>
                  </a:solidFill>
                  <a:ea typeface="Segoe UI Black" panose="020B0A02040204020203" pitchFamily="34" charset="0"/>
                </a:rPr>
                <a:t>Sponsor local events &amp; Celebrate Diversity &amp; Cultural Exchange</a:t>
              </a:r>
            </a:p>
          </p:txBody>
        </p:sp>
        <p:grpSp>
          <p:nvGrpSpPr>
            <p:cNvPr id="105" name="Group 104">
              <a:extLst>
                <a:ext uri="{FF2B5EF4-FFF2-40B4-BE49-F238E27FC236}">
                  <a16:creationId xmlns:a16="http://schemas.microsoft.com/office/drawing/2014/main" id="{DED1ABDB-3C5E-F77C-1D49-57B41BFD4332}"/>
                </a:ext>
              </a:extLst>
            </p:cNvPr>
            <p:cNvGrpSpPr/>
            <p:nvPr/>
          </p:nvGrpSpPr>
          <p:grpSpPr>
            <a:xfrm>
              <a:off x="10123461" y="3675329"/>
              <a:ext cx="554479" cy="512038"/>
              <a:chOff x="2089150" y="3176588"/>
              <a:chExt cx="1092200" cy="1092200"/>
            </a:xfrm>
            <a:effectLst/>
          </p:grpSpPr>
          <p:sp>
            <p:nvSpPr>
              <p:cNvPr id="106" name="Freeform 32">
                <a:extLst>
                  <a:ext uri="{FF2B5EF4-FFF2-40B4-BE49-F238E27FC236}">
                    <a16:creationId xmlns:a16="http://schemas.microsoft.com/office/drawing/2014/main" id="{C89C3A6F-A6CC-8059-E0D8-7A9791843347}"/>
                  </a:ext>
                </a:extLst>
              </p:cNvPr>
              <p:cNvSpPr>
                <a:spLocks/>
              </p:cNvSpPr>
              <p:nvPr/>
            </p:nvSpPr>
            <p:spPr bwMode="auto">
              <a:xfrm>
                <a:off x="2552700" y="3363913"/>
                <a:ext cx="276225" cy="555625"/>
              </a:xfrm>
              <a:custGeom>
                <a:avLst/>
                <a:gdLst>
                  <a:gd name="T0" fmla="*/ 52 w 174"/>
                  <a:gd name="T1" fmla="*/ 0 h 350"/>
                  <a:gd name="T2" fmla="*/ 58 w 174"/>
                  <a:gd name="T3" fmla="*/ 0 h 350"/>
                  <a:gd name="T4" fmla="*/ 63 w 174"/>
                  <a:gd name="T5" fmla="*/ 3 h 350"/>
                  <a:gd name="T6" fmla="*/ 67 w 174"/>
                  <a:gd name="T7" fmla="*/ 7 h 350"/>
                  <a:gd name="T8" fmla="*/ 70 w 174"/>
                  <a:gd name="T9" fmla="*/ 12 h 350"/>
                  <a:gd name="T10" fmla="*/ 72 w 174"/>
                  <a:gd name="T11" fmla="*/ 18 h 350"/>
                  <a:gd name="T12" fmla="*/ 72 w 174"/>
                  <a:gd name="T13" fmla="*/ 179 h 350"/>
                  <a:gd name="T14" fmla="*/ 89 w 174"/>
                  <a:gd name="T15" fmla="*/ 189 h 350"/>
                  <a:gd name="T16" fmla="*/ 99 w 174"/>
                  <a:gd name="T17" fmla="*/ 206 h 350"/>
                  <a:gd name="T18" fmla="*/ 104 w 174"/>
                  <a:gd name="T19" fmla="*/ 226 h 350"/>
                  <a:gd name="T20" fmla="*/ 103 w 174"/>
                  <a:gd name="T21" fmla="*/ 237 h 350"/>
                  <a:gd name="T22" fmla="*/ 99 w 174"/>
                  <a:gd name="T23" fmla="*/ 246 h 350"/>
                  <a:gd name="T24" fmla="*/ 170 w 174"/>
                  <a:gd name="T25" fmla="*/ 316 h 350"/>
                  <a:gd name="T26" fmla="*/ 173 w 174"/>
                  <a:gd name="T27" fmla="*/ 319 h 350"/>
                  <a:gd name="T28" fmla="*/ 174 w 174"/>
                  <a:gd name="T29" fmla="*/ 324 h 350"/>
                  <a:gd name="T30" fmla="*/ 174 w 174"/>
                  <a:gd name="T31" fmla="*/ 330 h 350"/>
                  <a:gd name="T32" fmla="*/ 174 w 174"/>
                  <a:gd name="T33" fmla="*/ 336 h 350"/>
                  <a:gd name="T34" fmla="*/ 171 w 174"/>
                  <a:gd name="T35" fmla="*/ 341 h 350"/>
                  <a:gd name="T36" fmla="*/ 167 w 174"/>
                  <a:gd name="T37" fmla="*/ 345 h 350"/>
                  <a:gd name="T38" fmla="*/ 162 w 174"/>
                  <a:gd name="T39" fmla="*/ 348 h 350"/>
                  <a:gd name="T40" fmla="*/ 156 w 174"/>
                  <a:gd name="T41" fmla="*/ 350 h 350"/>
                  <a:gd name="T42" fmla="*/ 150 w 174"/>
                  <a:gd name="T43" fmla="*/ 348 h 350"/>
                  <a:gd name="T44" fmla="*/ 145 w 174"/>
                  <a:gd name="T45" fmla="*/ 347 h 350"/>
                  <a:gd name="T46" fmla="*/ 142 w 174"/>
                  <a:gd name="T47" fmla="*/ 344 h 350"/>
                  <a:gd name="T48" fmla="*/ 72 w 174"/>
                  <a:gd name="T49" fmla="*/ 273 h 350"/>
                  <a:gd name="T50" fmla="*/ 63 w 174"/>
                  <a:gd name="T51" fmla="*/ 276 h 350"/>
                  <a:gd name="T52" fmla="*/ 52 w 174"/>
                  <a:gd name="T53" fmla="*/ 278 h 350"/>
                  <a:gd name="T54" fmla="*/ 32 w 174"/>
                  <a:gd name="T55" fmla="*/ 273 h 350"/>
                  <a:gd name="T56" fmla="*/ 15 w 174"/>
                  <a:gd name="T57" fmla="*/ 263 h 350"/>
                  <a:gd name="T58" fmla="*/ 5 w 174"/>
                  <a:gd name="T59" fmla="*/ 246 h 350"/>
                  <a:gd name="T60" fmla="*/ 0 w 174"/>
                  <a:gd name="T61" fmla="*/ 226 h 350"/>
                  <a:gd name="T62" fmla="*/ 5 w 174"/>
                  <a:gd name="T63" fmla="*/ 206 h 350"/>
                  <a:gd name="T64" fmla="*/ 15 w 174"/>
                  <a:gd name="T65" fmla="*/ 189 h 350"/>
                  <a:gd name="T66" fmla="*/ 32 w 174"/>
                  <a:gd name="T67" fmla="*/ 179 h 350"/>
                  <a:gd name="T68" fmla="*/ 32 w 174"/>
                  <a:gd name="T69" fmla="*/ 18 h 350"/>
                  <a:gd name="T70" fmla="*/ 34 w 174"/>
                  <a:gd name="T71" fmla="*/ 12 h 350"/>
                  <a:gd name="T72" fmla="*/ 37 w 174"/>
                  <a:gd name="T73" fmla="*/ 7 h 350"/>
                  <a:gd name="T74" fmla="*/ 40 w 174"/>
                  <a:gd name="T75" fmla="*/ 3 h 350"/>
                  <a:gd name="T76" fmla="*/ 46 w 174"/>
                  <a:gd name="T77" fmla="*/ 0 h 350"/>
                  <a:gd name="T78" fmla="*/ 52 w 174"/>
                  <a:gd name="T79"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 h="350">
                    <a:moveTo>
                      <a:pt x="52" y="0"/>
                    </a:moveTo>
                    <a:lnTo>
                      <a:pt x="58" y="0"/>
                    </a:lnTo>
                    <a:lnTo>
                      <a:pt x="63" y="3"/>
                    </a:lnTo>
                    <a:lnTo>
                      <a:pt x="67" y="7"/>
                    </a:lnTo>
                    <a:lnTo>
                      <a:pt x="70" y="12"/>
                    </a:lnTo>
                    <a:lnTo>
                      <a:pt x="72" y="18"/>
                    </a:lnTo>
                    <a:lnTo>
                      <a:pt x="72" y="179"/>
                    </a:lnTo>
                    <a:lnTo>
                      <a:pt x="89" y="189"/>
                    </a:lnTo>
                    <a:lnTo>
                      <a:pt x="99" y="206"/>
                    </a:lnTo>
                    <a:lnTo>
                      <a:pt x="104" y="226"/>
                    </a:lnTo>
                    <a:lnTo>
                      <a:pt x="103" y="237"/>
                    </a:lnTo>
                    <a:lnTo>
                      <a:pt x="99" y="246"/>
                    </a:lnTo>
                    <a:lnTo>
                      <a:pt x="170" y="316"/>
                    </a:lnTo>
                    <a:lnTo>
                      <a:pt x="173" y="319"/>
                    </a:lnTo>
                    <a:lnTo>
                      <a:pt x="174" y="324"/>
                    </a:lnTo>
                    <a:lnTo>
                      <a:pt x="174" y="330"/>
                    </a:lnTo>
                    <a:lnTo>
                      <a:pt x="174" y="336"/>
                    </a:lnTo>
                    <a:lnTo>
                      <a:pt x="171" y="341"/>
                    </a:lnTo>
                    <a:lnTo>
                      <a:pt x="167" y="345"/>
                    </a:lnTo>
                    <a:lnTo>
                      <a:pt x="162" y="348"/>
                    </a:lnTo>
                    <a:lnTo>
                      <a:pt x="156" y="350"/>
                    </a:lnTo>
                    <a:lnTo>
                      <a:pt x="150" y="348"/>
                    </a:lnTo>
                    <a:lnTo>
                      <a:pt x="145" y="347"/>
                    </a:lnTo>
                    <a:lnTo>
                      <a:pt x="142" y="344"/>
                    </a:lnTo>
                    <a:lnTo>
                      <a:pt x="72" y="273"/>
                    </a:lnTo>
                    <a:lnTo>
                      <a:pt x="63" y="276"/>
                    </a:lnTo>
                    <a:lnTo>
                      <a:pt x="52" y="278"/>
                    </a:lnTo>
                    <a:lnTo>
                      <a:pt x="32" y="273"/>
                    </a:lnTo>
                    <a:lnTo>
                      <a:pt x="15" y="263"/>
                    </a:lnTo>
                    <a:lnTo>
                      <a:pt x="5" y="246"/>
                    </a:lnTo>
                    <a:lnTo>
                      <a:pt x="0" y="226"/>
                    </a:lnTo>
                    <a:lnTo>
                      <a:pt x="5" y="206"/>
                    </a:lnTo>
                    <a:lnTo>
                      <a:pt x="15" y="189"/>
                    </a:lnTo>
                    <a:lnTo>
                      <a:pt x="32" y="179"/>
                    </a:lnTo>
                    <a:lnTo>
                      <a:pt x="32" y="18"/>
                    </a:lnTo>
                    <a:lnTo>
                      <a:pt x="34" y="12"/>
                    </a:lnTo>
                    <a:lnTo>
                      <a:pt x="37" y="7"/>
                    </a:lnTo>
                    <a:lnTo>
                      <a:pt x="40" y="3"/>
                    </a:lnTo>
                    <a:lnTo>
                      <a:pt x="46" y="0"/>
                    </a:lnTo>
                    <a:lnTo>
                      <a:pt x="5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3">
                <a:extLst>
                  <a:ext uri="{FF2B5EF4-FFF2-40B4-BE49-F238E27FC236}">
                    <a16:creationId xmlns:a16="http://schemas.microsoft.com/office/drawing/2014/main" id="{CEF8E1B9-39BC-F55D-9D50-B76E5CFA6D59}"/>
                  </a:ext>
                </a:extLst>
              </p:cNvPr>
              <p:cNvSpPr>
                <a:spLocks/>
              </p:cNvSpPr>
              <p:nvPr/>
            </p:nvSpPr>
            <p:spPr bwMode="auto">
              <a:xfrm>
                <a:off x="2338388" y="3548063"/>
                <a:ext cx="39688" cy="31750"/>
              </a:xfrm>
              <a:custGeom>
                <a:avLst/>
                <a:gdLst>
                  <a:gd name="T0" fmla="*/ 7 w 25"/>
                  <a:gd name="T1" fmla="*/ 0 h 20"/>
                  <a:gd name="T2" fmla="*/ 10 w 25"/>
                  <a:gd name="T3" fmla="*/ 0 h 20"/>
                  <a:gd name="T4" fmla="*/ 22 w 25"/>
                  <a:gd name="T5" fmla="*/ 8 h 20"/>
                  <a:gd name="T6" fmla="*/ 23 w 25"/>
                  <a:gd name="T7" fmla="*/ 9 h 20"/>
                  <a:gd name="T8" fmla="*/ 25 w 25"/>
                  <a:gd name="T9" fmla="*/ 12 h 20"/>
                  <a:gd name="T10" fmla="*/ 23 w 25"/>
                  <a:gd name="T11" fmla="*/ 15 h 20"/>
                  <a:gd name="T12" fmla="*/ 22 w 25"/>
                  <a:gd name="T13" fmla="*/ 18 h 20"/>
                  <a:gd name="T14" fmla="*/ 19 w 25"/>
                  <a:gd name="T15" fmla="*/ 20 h 20"/>
                  <a:gd name="T16" fmla="*/ 14 w 25"/>
                  <a:gd name="T17" fmla="*/ 18 h 20"/>
                  <a:gd name="T18" fmla="*/ 4 w 25"/>
                  <a:gd name="T19" fmla="*/ 12 h 20"/>
                  <a:gd name="T20" fmla="*/ 2 w 25"/>
                  <a:gd name="T21" fmla="*/ 9 h 20"/>
                  <a:gd name="T22" fmla="*/ 0 w 25"/>
                  <a:gd name="T23" fmla="*/ 6 h 20"/>
                  <a:gd name="T24" fmla="*/ 2 w 25"/>
                  <a:gd name="T25" fmla="*/ 3 h 20"/>
                  <a:gd name="T26" fmla="*/ 4 w 25"/>
                  <a:gd name="T27" fmla="*/ 0 h 20"/>
                  <a:gd name="T28" fmla="*/ 7 w 25"/>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0">
                    <a:moveTo>
                      <a:pt x="7" y="0"/>
                    </a:moveTo>
                    <a:lnTo>
                      <a:pt x="10" y="0"/>
                    </a:lnTo>
                    <a:lnTo>
                      <a:pt x="22" y="8"/>
                    </a:lnTo>
                    <a:lnTo>
                      <a:pt x="23" y="9"/>
                    </a:lnTo>
                    <a:lnTo>
                      <a:pt x="25" y="12"/>
                    </a:lnTo>
                    <a:lnTo>
                      <a:pt x="23" y="15"/>
                    </a:lnTo>
                    <a:lnTo>
                      <a:pt x="22" y="18"/>
                    </a:lnTo>
                    <a:lnTo>
                      <a:pt x="19" y="20"/>
                    </a:lnTo>
                    <a:lnTo>
                      <a:pt x="14" y="18"/>
                    </a:lnTo>
                    <a:lnTo>
                      <a:pt x="4" y="12"/>
                    </a:lnTo>
                    <a:lnTo>
                      <a:pt x="2" y="9"/>
                    </a:lnTo>
                    <a:lnTo>
                      <a:pt x="0" y="6"/>
                    </a:lnTo>
                    <a:lnTo>
                      <a:pt x="2" y="3"/>
                    </a:lnTo>
                    <a:lnTo>
                      <a:pt x="4" y="0"/>
                    </a:lnTo>
                    <a:lnTo>
                      <a:pt x="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4">
                <a:extLst>
                  <a:ext uri="{FF2B5EF4-FFF2-40B4-BE49-F238E27FC236}">
                    <a16:creationId xmlns:a16="http://schemas.microsoft.com/office/drawing/2014/main" id="{72D20533-E078-DA75-18B6-32D24396C91F}"/>
                  </a:ext>
                </a:extLst>
              </p:cNvPr>
              <p:cNvSpPr>
                <a:spLocks/>
              </p:cNvSpPr>
              <p:nvPr/>
            </p:nvSpPr>
            <p:spPr bwMode="auto">
              <a:xfrm>
                <a:off x="2460625" y="3425825"/>
                <a:ext cx="28575" cy="39688"/>
              </a:xfrm>
              <a:custGeom>
                <a:avLst/>
                <a:gdLst>
                  <a:gd name="T0" fmla="*/ 6 w 18"/>
                  <a:gd name="T1" fmla="*/ 0 h 25"/>
                  <a:gd name="T2" fmla="*/ 9 w 18"/>
                  <a:gd name="T3" fmla="*/ 2 h 25"/>
                  <a:gd name="T4" fmla="*/ 12 w 18"/>
                  <a:gd name="T5" fmla="*/ 3 h 25"/>
                  <a:gd name="T6" fmla="*/ 18 w 18"/>
                  <a:gd name="T7" fmla="*/ 16 h 25"/>
                  <a:gd name="T8" fmla="*/ 18 w 18"/>
                  <a:gd name="T9" fmla="*/ 19 h 25"/>
                  <a:gd name="T10" fmla="*/ 18 w 18"/>
                  <a:gd name="T11" fmla="*/ 22 h 25"/>
                  <a:gd name="T12" fmla="*/ 15 w 18"/>
                  <a:gd name="T13" fmla="*/ 23 h 25"/>
                  <a:gd name="T14" fmla="*/ 12 w 18"/>
                  <a:gd name="T15" fmla="*/ 25 h 25"/>
                  <a:gd name="T16" fmla="*/ 9 w 18"/>
                  <a:gd name="T17" fmla="*/ 23 h 25"/>
                  <a:gd name="T18" fmla="*/ 8 w 18"/>
                  <a:gd name="T19" fmla="*/ 22 h 25"/>
                  <a:gd name="T20" fmla="*/ 0 w 18"/>
                  <a:gd name="T21" fmla="*/ 11 h 25"/>
                  <a:gd name="T22" fmla="*/ 0 w 18"/>
                  <a:gd name="T23" fmla="*/ 7 h 25"/>
                  <a:gd name="T24" fmla="*/ 0 w 18"/>
                  <a:gd name="T25" fmla="*/ 3 h 25"/>
                  <a:gd name="T26" fmla="*/ 3 w 18"/>
                  <a:gd name="T27" fmla="*/ 2 h 25"/>
                  <a:gd name="T28" fmla="*/ 6 w 18"/>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5">
                    <a:moveTo>
                      <a:pt x="6" y="0"/>
                    </a:moveTo>
                    <a:lnTo>
                      <a:pt x="9" y="2"/>
                    </a:lnTo>
                    <a:lnTo>
                      <a:pt x="12" y="3"/>
                    </a:lnTo>
                    <a:lnTo>
                      <a:pt x="18" y="16"/>
                    </a:lnTo>
                    <a:lnTo>
                      <a:pt x="18" y="19"/>
                    </a:lnTo>
                    <a:lnTo>
                      <a:pt x="18" y="22"/>
                    </a:lnTo>
                    <a:lnTo>
                      <a:pt x="15" y="23"/>
                    </a:lnTo>
                    <a:lnTo>
                      <a:pt x="12" y="25"/>
                    </a:lnTo>
                    <a:lnTo>
                      <a:pt x="9" y="23"/>
                    </a:lnTo>
                    <a:lnTo>
                      <a:pt x="8" y="22"/>
                    </a:lnTo>
                    <a:lnTo>
                      <a:pt x="0" y="11"/>
                    </a:lnTo>
                    <a:lnTo>
                      <a:pt x="0" y="7"/>
                    </a:lnTo>
                    <a:lnTo>
                      <a:pt x="0" y="3"/>
                    </a:lnTo>
                    <a:lnTo>
                      <a:pt x="3" y="2"/>
                    </a:lnTo>
                    <a:lnTo>
                      <a:pt x="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5">
                <a:extLst>
                  <a:ext uri="{FF2B5EF4-FFF2-40B4-BE49-F238E27FC236}">
                    <a16:creationId xmlns:a16="http://schemas.microsoft.com/office/drawing/2014/main" id="{0C0FB806-5FB4-F225-2147-6136D4D3B21F}"/>
                  </a:ext>
                </a:extLst>
              </p:cNvPr>
              <p:cNvSpPr>
                <a:spLocks/>
              </p:cNvSpPr>
              <p:nvPr/>
            </p:nvSpPr>
            <p:spPr bwMode="auto">
              <a:xfrm>
                <a:off x="2892425" y="3865563"/>
                <a:ext cx="39688" cy="31750"/>
              </a:xfrm>
              <a:custGeom>
                <a:avLst/>
                <a:gdLst>
                  <a:gd name="T0" fmla="*/ 6 w 25"/>
                  <a:gd name="T1" fmla="*/ 0 h 20"/>
                  <a:gd name="T2" fmla="*/ 9 w 25"/>
                  <a:gd name="T3" fmla="*/ 2 h 20"/>
                  <a:gd name="T4" fmla="*/ 20 w 25"/>
                  <a:gd name="T5" fmla="*/ 8 h 20"/>
                  <a:gd name="T6" fmla="*/ 23 w 25"/>
                  <a:gd name="T7" fmla="*/ 11 h 20"/>
                  <a:gd name="T8" fmla="*/ 25 w 25"/>
                  <a:gd name="T9" fmla="*/ 14 h 20"/>
                  <a:gd name="T10" fmla="*/ 23 w 25"/>
                  <a:gd name="T11" fmla="*/ 17 h 20"/>
                  <a:gd name="T12" fmla="*/ 20 w 25"/>
                  <a:gd name="T13" fmla="*/ 20 h 20"/>
                  <a:gd name="T14" fmla="*/ 17 w 25"/>
                  <a:gd name="T15" fmla="*/ 20 h 20"/>
                  <a:gd name="T16" fmla="*/ 14 w 25"/>
                  <a:gd name="T17" fmla="*/ 20 h 20"/>
                  <a:gd name="T18" fmla="*/ 3 w 25"/>
                  <a:gd name="T19" fmla="*/ 12 h 20"/>
                  <a:gd name="T20" fmla="*/ 0 w 25"/>
                  <a:gd name="T21" fmla="*/ 11 h 20"/>
                  <a:gd name="T22" fmla="*/ 0 w 25"/>
                  <a:gd name="T23" fmla="*/ 8 h 20"/>
                  <a:gd name="T24" fmla="*/ 0 w 25"/>
                  <a:gd name="T25" fmla="*/ 5 h 20"/>
                  <a:gd name="T26" fmla="*/ 3 w 25"/>
                  <a:gd name="T27" fmla="*/ 2 h 20"/>
                  <a:gd name="T28" fmla="*/ 6 w 25"/>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0">
                    <a:moveTo>
                      <a:pt x="6" y="0"/>
                    </a:moveTo>
                    <a:lnTo>
                      <a:pt x="9" y="2"/>
                    </a:lnTo>
                    <a:lnTo>
                      <a:pt x="20" y="8"/>
                    </a:lnTo>
                    <a:lnTo>
                      <a:pt x="23" y="11"/>
                    </a:lnTo>
                    <a:lnTo>
                      <a:pt x="25" y="14"/>
                    </a:lnTo>
                    <a:lnTo>
                      <a:pt x="23" y="17"/>
                    </a:lnTo>
                    <a:lnTo>
                      <a:pt x="20" y="20"/>
                    </a:lnTo>
                    <a:lnTo>
                      <a:pt x="17" y="20"/>
                    </a:lnTo>
                    <a:lnTo>
                      <a:pt x="14" y="20"/>
                    </a:lnTo>
                    <a:lnTo>
                      <a:pt x="3" y="12"/>
                    </a:lnTo>
                    <a:lnTo>
                      <a:pt x="0" y="11"/>
                    </a:lnTo>
                    <a:lnTo>
                      <a:pt x="0" y="8"/>
                    </a:lnTo>
                    <a:lnTo>
                      <a:pt x="0" y="5"/>
                    </a:lnTo>
                    <a:lnTo>
                      <a:pt x="3" y="2"/>
                    </a:lnTo>
                    <a:lnTo>
                      <a:pt x="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6">
                <a:extLst>
                  <a:ext uri="{FF2B5EF4-FFF2-40B4-BE49-F238E27FC236}">
                    <a16:creationId xmlns:a16="http://schemas.microsoft.com/office/drawing/2014/main" id="{982DCD05-61F7-439E-277C-D22FC0CE6908}"/>
                  </a:ext>
                </a:extLst>
              </p:cNvPr>
              <p:cNvSpPr>
                <a:spLocks/>
              </p:cNvSpPr>
              <p:nvPr/>
            </p:nvSpPr>
            <p:spPr bwMode="auto">
              <a:xfrm>
                <a:off x="2625725" y="4021138"/>
                <a:ext cx="19050" cy="41275"/>
              </a:xfrm>
              <a:custGeom>
                <a:avLst/>
                <a:gdLst>
                  <a:gd name="T0" fmla="*/ 6 w 12"/>
                  <a:gd name="T1" fmla="*/ 0 h 26"/>
                  <a:gd name="T2" fmla="*/ 9 w 12"/>
                  <a:gd name="T3" fmla="*/ 2 h 26"/>
                  <a:gd name="T4" fmla="*/ 11 w 12"/>
                  <a:gd name="T5" fmla="*/ 3 h 26"/>
                  <a:gd name="T6" fmla="*/ 12 w 12"/>
                  <a:gd name="T7" fmla="*/ 6 h 26"/>
                  <a:gd name="T8" fmla="*/ 12 w 12"/>
                  <a:gd name="T9" fmla="*/ 20 h 26"/>
                  <a:gd name="T10" fmla="*/ 11 w 12"/>
                  <a:gd name="T11" fmla="*/ 23 h 26"/>
                  <a:gd name="T12" fmla="*/ 9 w 12"/>
                  <a:gd name="T13" fmla="*/ 25 h 26"/>
                  <a:gd name="T14" fmla="*/ 6 w 12"/>
                  <a:gd name="T15" fmla="*/ 26 h 26"/>
                  <a:gd name="T16" fmla="*/ 3 w 12"/>
                  <a:gd name="T17" fmla="*/ 25 h 26"/>
                  <a:gd name="T18" fmla="*/ 0 w 12"/>
                  <a:gd name="T19" fmla="*/ 23 h 26"/>
                  <a:gd name="T20" fmla="*/ 0 w 12"/>
                  <a:gd name="T21" fmla="*/ 20 h 26"/>
                  <a:gd name="T22" fmla="*/ 0 w 12"/>
                  <a:gd name="T23" fmla="*/ 6 h 26"/>
                  <a:gd name="T24" fmla="*/ 0 w 12"/>
                  <a:gd name="T25" fmla="*/ 3 h 26"/>
                  <a:gd name="T26" fmla="*/ 3 w 12"/>
                  <a:gd name="T27" fmla="*/ 2 h 26"/>
                  <a:gd name="T28" fmla="*/ 6 w 12"/>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6">
                    <a:moveTo>
                      <a:pt x="6" y="0"/>
                    </a:moveTo>
                    <a:lnTo>
                      <a:pt x="9" y="2"/>
                    </a:lnTo>
                    <a:lnTo>
                      <a:pt x="11" y="3"/>
                    </a:lnTo>
                    <a:lnTo>
                      <a:pt x="12" y="6"/>
                    </a:lnTo>
                    <a:lnTo>
                      <a:pt x="12" y="20"/>
                    </a:lnTo>
                    <a:lnTo>
                      <a:pt x="11" y="23"/>
                    </a:lnTo>
                    <a:lnTo>
                      <a:pt x="9" y="25"/>
                    </a:lnTo>
                    <a:lnTo>
                      <a:pt x="6" y="26"/>
                    </a:lnTo>
                    <a:lnTo>
                      <a:pt x="3" y="25"/>
                    </a:lnTo>
                    <a:lnTo>
                      <a:pt x="0" y="23"/>
                    </a:lnTo>
                    <a:lnTo>
                      <a:pt x="0" y="20"/>
                    </a:lnTo>
                    <a:lnTo>
                      <a:pt x="0" y="6"/>
                    </a:lnTo>
                    <a:lnTo>
                      <a:pt x="0" y="3"/>
                    </a:lnTo>
                    <a:lnTo>
                      <a:pt x="3" y="2"/>
                    </a:lnTo>
                    <a:lnTo>
                      <a:pt x="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7">
                <a:extLst>
                  <a:ext uri="{FF2B5EF4-FFF2-40B4-BE49-F238E27FC236}">
                    <a16:creationId xmlns:a16="http://schemas.microsoft.com/office/drawing/2014/main" id="{65951037-A653-5E62-8EE7-25C28FD2DE06}"/>
                  </a:ext>
                </a:extLst>
              </p:cNvPr>
              <p:cNvSpPr>
                <a:spLocks/>
              </p:cNvSpPr>
              <p:nvPr/>
            </p:nvSpPr>
            <p:spPr bwMode="auto">
              <a:xfrm>
                <a:off x="2933700" y="3713163"/>
                <a:ext cx="41275" cy="19050"/>
              </a:xfrm>
              <a:custGeom>
                <a:avLst/>
                <a:gdLst>
                  <a:gd name="T0" fmla="*/ 6 w 26"/>
                  <a:gd name="T1" fmla="*/ 0 h 12"/>
                  <a:gd name="T2" fmla="*/ 20 w 26"/>
                  <a:gd name="T3" fmla="*/ 0 h 12"/>
                  <a:gd name="T4" fmla="*/ 23 w 26"/>
                  <a:gd name="T5" fmla="*/ 0 h 12"/>
                  <a:gd name="T6" fmla="*/ 25 w 26"/>
                  <a:gd name="T7" fmla="*/ 3 h 12"/>
                  <a:gd name="T8" fmla="*/ 26 w 26"/>
                  <a:gd name="T9" fmla="*/ 6 h 12"/>
                  <a:gd name="T10" fmla="*/ 25 w 26"/>
                  <a:gd name="T11" fmla="*/ 9 h 12"/>
                  <a:gd name="T12" fmla="*/ 23 w 26"/>
                  <a:gd name="T13" fmla="*/ 12 h 12"/>
                  <a:gd name="T14" fmla="*/ 20 w 26"/>
                  <a:gd name="T15" fmla="*/ 12 h 12"/>
                  <a:gd name="T16" fmla="*/ 6 w 26"/>
                  <a:gd name="T17" fmla="*/ 12 h 12"/>
                  <a:gd name="T18" fmla="*/ 3 w 26"/>
                  <a:gd name="T19" fmla="*/ 12 h 12"/>
                  <a:gd name="T20" fmla="*/ 0 w 26"/>
                  <a:gd name="T21" fmla="*/ 9 h 12"/>
                  <a:gd name="T22" fmla="*/ 0 w 26"/>
                  <a:gd name="T23" fmla="*/ 6 h 12"/>
                  <a:gd name="T24" fmla="*/ 0 w 26"/>
                  <a:gd name="T25" fmla="*/ 3 h 12"/>
                  <a:gd name="T26" fmla="*/ 3 w 26"/>
                  <a:gd name="T27" fmla="*/ 0 h 12"/>
                  <a:gd name="T28" fmla="*/ 6 w 26"/>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2">
                    <a:moveTo>
                      <a:pt x="6" y="0"/>
                    </a:moveTo>
                    <a:lnTo>
                      <a:pt x="20" y="0"/>
                    </a:lnTo>
                    <a:lnTo>
                      <a:pt x="23" y="0"/>
                    </a:lnTo>
                    <a:lnTo>
                      <a:pt x="25" y="3"/>
                    </a:lnTo>
                    <a:lnTo>
                      <a:pt x="26" y="6"/>
                    </a:lnTo>
                    <a:lnTo>
                      <a:pt x="25" y="9"/>
                    </a:lnTo>
                    <a:lnTo>
                      <a:pt x="23" y="12"/>
                    </a:lnTo>
                    <a:lnTo>
                      <a:pt x="20" y="12"/>
                    </a:lnTo>
                    <a:lnTo>
                      <a:pt x="6" y="12"/>
                    </a:lnTo>
                    <a:lnTo>
                      <a:pt x="3" y="12"/>
                    </a:lnTo>
                    <a:lnTo>
                      <a:pt x="0" y="9"/>
                    </a:lnTo>
                    <a:lnTo>
                      <a:pt x="0" y="6"/>
                    </a:lnTo>
                    <a:lnTo>
                      <a:pt x="0" y="3"/>
                    </a:lnTo>
                    <a:lnTo>
                      <a:pt x="3" y="0"/>
                    </a:lnTo>
                    <a:lnTo>
                      <a:pt x="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8">
                <a:extLst>
                  <a:ext uri="{FF2B5EF4-FFF2-40B4-BE49-F238E27FC236}">
                    <a16:creationId xmlns:a16="http://schemas.microsoft.com/office/drawing/2014/main" id="{0246332A-9B09-04B1-FBBF-60D0C772AD64}"/>
                  </a:ext>
                </a:extLst>
              </p:cNvPr>
              <p:cNvSpPr>
                <a:spLocks/>
              </p:cNvSpPr>
              <p:nvPr/>
            </p:nvSpPr>
            <p:spPr bwMode="auto">
              <a:xfrm>
                <a:off x="2892425" y="3548063"/>
                <a:ext cx="39688" cy="31750"/>
              </a:xfrm>
              <a:custGeom>
                <a:avLst/>
                <a:gdLst>
                  <a:gd name="T0" fmla="*/ 17 w 25"/>
                  <a:gd name="T1" fmla="*/ 0 h 20"/>
                  <a:gd name="T2" fmla="*/ 20 w 25"/>
                  <a:gd name="T3" fmla="*/ 0 h 20"/>
                  <a:gd name="T4" fmla="*/ 23 w 25"/>
                  <a:gd name="T5" fmla="*/ 3 h 20"/>
                  <a:gd name="T6" fmla="*/ 25 w 25"/>
                  <a:gd name="T7" fmla="*/ 6 h 20"/>
                  <a:gd name="T8" fmla="*/ 23 w 25"/>
                  <a:gd name="T9" fmla="*/ 9 h 20"/>
                  <a:gd name="T10" fmla="*/ 20 w 25"/>
                  <a:gd name="T11" fmla="*/ 12 h 20"/>
                  <a:gd name="T12" fmla="*/ 9 w 25"/>
                  <a:gd name="T13" fmla="*/ 18 h 20"/>
                  <a:gd name="T14" fmla="*/ 6 w 25"/>
                  <a:gd name="T15" fmla="*/ 20 h 20"/>
                  <a:gd name="T16" fmla="*/ 3 w 25"/>
                  <a:gd name="T17" fmla="*/ 18 h 20"/>
                  <a:gd name="T18" fmla="*/ 0 w 25"/>
                  <a:gd name="T19" fmla="*/ 15 h 20"/>
                  <a:gd name="T20" fmla="*/ 0 w 25"/>
                  <a:gd name="T21" fmla="*/ 12 h 20"/>
                  <a:gd name="T22" fmla="*/ 0 w 25"/>
                  <a:gd name="T23" fmla="*/ 9 h 20"/>
                  <a:gd name="T24" fmla="*/ 3 w 25"/>
                  <a:gd name="T25" fmla="*/ 8 h 20"/>
                  <a:gd name="T26" fmla="*/ 14 w 25"/>
                  <a:gd name="T27" fmla="*/ 0 h 20"/>
                  <a:gd name="T28" fmla="*/ 17 w 25"/>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0">
                    <a:moveTo>
                      <a:pt x="17" y="0"/>
                    </a:moveTo>
                    <a:lnTo>
                      <a:pt x="20" y="0"/>
                    </a:lnTo>
                    <a:lnTo>
                      <a:pt x="23" y="3"/>
                    </a:lnTo>
                    <a:lnTo>
                      <a:pt x="25" y="6"/>
                    </a:lnTo>
                    <a:lnTo>
                      <a:pt x="23" y="9"/>
                    </a:lnTo>
                    <a:lnTo>
                      <a:pt x="20" y="12"/>
                    </a:lnTo>
                    <a:lnTo>
                      <a:pt x="9" y="18"/>
                    </a:lnTo>
                    <a:lnTo>
                      <a:pt x="6" y="20"/>
                    </a:lnTo>
                    <a:lnTo>
                      <a:pt x="3" y="18"/>
                    </a:lnTo>
                    <a:lnTo>
                      <a:pt x="0" y="15"/>
                    </a:lnTo>
                    <a:lnTo>
                      <a:pt x="0" y="12"/>
                    </a:lnTo>
                    <a:lnTo>
                      <a:pt x="0" y="9"/>
                    </a:lnTo>
                    <a:lnTo>
                      <a:pt x="3" y="8"/>
                    </a:lnTo>
                    <a:lnTo>
                      <a:pt x="14" y="0"/>
                    </a:lnTo>
                    <a:lnTo>
                      <a:pt x="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39">
                <a:extLst>
                  <a:ext uri="{FF2B5EF4-FFF2-40B4-BE49-F238E27FC236}">
                    <a16:creationId xmlns:a16="http://schemas.microsoft.com/office/drawing/2014/main" id="{5F42746D-D63E-2DEC-F55A-0CE64A5D7609}"/>
                  </a:ext>
                </a:extLst>
              </p:cNvPr>
              <p:cNvSpPr>
                <a:spLocks/>
              </p:cNvSpPr>
              <p:nvPr/>
            </p:nvSpPr>
            <p:spPr bwMode="auto">
              <a:xfrm>
                <a:off x="2778125" y="3979863"/>
                <a:ext cx="31750" cy="39688"/>
              </a:xfrm>
              <a:custGeom>
                <a:avLst/>
                <a:gdLst>
                  <a:gd name="T0" fmla="*/ 6 w 20"/>
                  <a:gd name="T1" fmla="*/ 0 h 25"/>
                  <a:gd name="T2" fmla="*/ 11 w 20"/>
                  <a:gd name="T3" fmla="*/ 2 h 25"/>
                  <a:gd name="T4" fmla="*/ 12 w 20"/>
                  <a:gd name="T5" fmla="*/ 3 h 25"/>
                  <a:gd name="T6" fmla="*/ 19 w 20"/>
                  <a:gd name="T7" fmla="*/ 14 h 25"/>
                  <a:gd name="T8" fmla="*/ 20 w 20"/>
                  <a:gd name="T9" fmla="*/ 18 h 25"/>
                  <a:gd name="T10" fmla="*/ 19 w 20"/>
                  <a:gd name="T11" fmla="*/ 22 h 25"/>
                  <a:gd name="T12" fmla="*/ 17 w 20"/>
                  <a:gd name="T13" fmla="*/ 23 h 25"/>
                  <a:gd name="T14" fmla="*/ 14 w 20"/>
                  <a:gd name="T15" fmla="*/ 25 h 25"/>
                  <a:gd name="T16" fmla="*/ 11 w 20"/>
                  <a:gd name="T17" fmla="*/ 23 h 25"/>
                  <a:gd name="T18" fmla="*/ 8 w 20"/>
                  <a:gd name="T19" fmla="*/ 22 h 25"/>
                  <a:gd name="T20" fmla="*/ 2 w 20"/>
                  <a:gd name="T21" fmla="*/ 9 h 25"/>
                  <a:gd name="T22" fmla="*/ 0 w 20"/>
                  <a:gd name="T23" fmla="*/ 6 h 25"/>
                  <a:gd name="T24" fmla="*/ 2 w 20"/>
                  <a:gd name="T25" fmla="*/ 3 h 25"/>
                  <a:gd name="T26" fmla="*/ 3 w 20"/>
                  <a:gd name="T27" fmla="*/ 2 h 25"/>
                  <a:gd name="T28" fmla="*/ 6 w 20"/>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5">
                    <a:moveTo>
                      <a:pt x="6" y="0"/>
                    </a:moveTo>
                    <a:lnTo>
                      <a:pt x="11" y="2"/>
                    </a:lnTo>
                    <a:lnTo>
                      <a:pt x="12" y="3"/>
                    </a:lnTo>
                    <a:lnTo>
                      <a:pt x="19" y="14"/>
                    </a:lnTo>
                    <a:lnTo>
                      <a:pt x="20" y="18"/>
                    </a:lnTo>
                    <a:lnTo>
                      <a:pt x="19" y="22"/>
                    </a:lnTo>
                    <a:lnTo>
                      <a:pt x="17" y="23"/>
                    </a:lnTo>
                    <a:lnTo>
                      <a:pt x="14" y="25"/>
                    </a:lnTo>
                    <a:lnTo>
                      <a:pt x="11" y="23"/>
                    </a:lnTo>
                    <a:lnTo>
                      <a:pt x="8" y="22"/>
                    </a:lnTo>
                    <a:lnTo>
                      <a:pt x="2" y="9"/>
                    </a:lnTo>
                    <a:lnTo>
                      <a:pt x="0" y="6"/>
                    </a:lnTo>
                    <a:lnTo>
                      <a:pt x="2" y="3"/>
                    </a:lnTo>
                    <a:lnTo>
                      <a:pt x="3" y="2"/>
                    </a:lnTo>
                    <a:lnTo>
                      <a:pt x="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40">
                <a:extLst>
                  <a:ext uri="{FF2B5EF4-FFF2-40B4-BE49-F238E27FC236}">
                    <a16:creationId xmlns:a16="http://schemas.microsoft.com/office/drawing/2014/main" id="{DD3713C8-33F4-2766-52F6-05EF00B1B3ED}"/>
                  </a:ext>
                </a:extLst>
              </p:cNvPr>
              <p:cNvSpPr>
                <a:spLocks/>
              </p:cNvSpPr>
              <p:nvPr/>
            </p:nvSpPr>
            <p:spPr bwMode="auto">
              <a:xfrm>
                <a:off x="2295525" y="3713163"/>
                <a:ext cx="41275" cy="19050"/>
              </a:xfrm>
              <a:custGeom>
                <a:avLst/>
                <a:gdLst>
                  <a:gd name="T0" fmla="*/ 6 w 26"/>
                  <a:gd name="T1" fmla="*/ 0 h 12"/>
                  <a:gd name="T2" fmla="*/ 20 w 26"/>
                  <a:gd name="T3" fmla="*/ 0 h 12"/>
                  <a:gd name="T4" fmla="*/ 23 w 26"/>
                  <a:gd name="T5" fmla="*/ 0 h 12"/>
                  <a:gd name="T6" fmla="*/ 24 w 26"/>
                  <a:gd name="T7" fmla="*/ 3 h 12"/>
                  <a:gd name="T8" fmla="*/ 26 w 26"/>
                  <a:gd name="T9" fmla="*/ 6 h 12"/>
                  <a:gd name="T10" fmla="*/ 24 w 26"/>
                  <a:gd name="T11" fmla="*/ 9 h 12"/>
                  <a:gd name="T12" fmla="*/ 23 w 26"/>
                  <a:gd name="T13" fmla="*/ 12 h 12"/>
                  <a:gd name="T14" fmla="*/ 20 w 26"/>
                  <a:gd name="T15" fmla="*/ 12 h 12"/>
                  <a:gd name="T16" fmla="*/ 6 w 26"/>
                  <a:gd name="T17" fmla="*/ 12 h 12"/>
                  <a:gd name="T18" fmla="*/ 3 w 26"/>
                  <a:gd name="T19" fmla="*/ 12 h 12"/>
                  <a:gd name="T20" fmla="*/ 0 w 26"/>
                  <a:gd name="T21" fmla="*/ 9 h 12"/>
                  <a:gd name="T22" fmla="*/ 0 w 26"/>
                  <a:gd name="T23" fmla="*/ 6 h 12"/>
                  <a:gd name="T24" fmla="*/ 0 w 26"/>
                  <a:gd name="T25" fmla="*/ 3 h 12"/>
                  <a:gd name="T26" fmla="*/ 3 w 26"/>
                  <a:gd name="T27" fmla="*/ 0 h 12"/>
                  <a:gd name="T28" fmla="*/ 6 w 26"/>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2">
                    <a:moveTo>
                      <a:pt x="6" y="0"/>
                    </a:moveTo>
                    <a:lnTo>
                      <a:pt x="20" y="0"/>
                    </a:lnTo>
                    <a:lnTo>
                      <a:pt x="23" y="0"/>
                    </a:lnTo>
                    <a:lnTo>
                      <a:pt x="24" y="3"/>
                    </a:lnTo>
                    <a:lnTo>
                      <a:pt x="26" y="6"/>
                    </a:lnTo>
                    <a:lnTo>
                      <a:pt x="24" y="9"/>
                    </a:lnTo>
                    <a:lnTo>
                      <a:pt x="23" y="12"/>
                    </a:lnTo>
                    <a:lnTo>
                      <a:pt x="20" y="12"/>
                    </a:lnTo>
                    <a:lnTo>
                      <a:pt x="6" y="12"/>
                    </a:lnTo>
                    <a:lnTo>
                      <a:pt x="3" y="12"/>
                    </a:lnTo>
                    <a:lnTo>
                      <a:pt x="0" y="9"/>
                    </a:lnTo>
                    <a:lnTo>
                      <a:pt x="0" y="6"/>
                    </a:lnTo>
                    <a:lnTo>
                      <a:pt x="0" y="3"/>
                    </a:lnTo>
                    <a:lnTo>
                      <a:pt x="3" y="0"/>
                    </a:lnTo>
                    <a:lnTo>
                      <a:pt x="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41">
                <a:extLst>
                  <a:ext uri="{FF2B5EF4-FFF2-40B4-BE49-F238E27FC236}">
                    <a16:creationId xmlns:a16="http://schemas.microsoft.com/office/drawing/2014/main" id="{ADD0F886-0C88-5814-383D-383D2F6D692F}"/>
                  </a:ext>
                </a:extLst>
              </p:cNvPr>
              <p:cNvSpPr>
                <a:spLocks/>
              </p:cNvSpPr>
              <p:nvPr/>
            </p:nvSpPr>
            <p:spPr bwMode="auto">
              <a:xfrm>
                <a:off x="2778125" y="3425825"/>
                <a:ext cx="31750" cy="39688"/>
              </a:xfrm>
              <a:custGeom>
                <a:avLst/>
                <a:gdLst>
                  <a:gd name="T0" fmla="*/ 14 w 20"/>
                  <a:gd name="T1" fmla="*/ 0 h 25"/>
                  <a:gd name="T2" fmla="*/ 17 w 20"/>
                  <a:gd name="T3" fmla="*/ 2 h 25"/>
                  <a:gd name="T4" fmla="*/ 19 w 20"/>
                  <a:gd name="T5" fmla="*/ 3 h 25"/>
                  <a:gd name="T6" fmla="*/ 20 w 20"/>
                  <a:gd name="T7" fmla="*/ 7 h 25"/>
                  <a:gd name="T8" fmla="*/ 19 w 20"/>
                  <a:gd name="T9" fmla="*/ 11 h 25"/>
                  <a:gd name="T10" fmla="*/ 12 w 20"/>
                  <a:gd name="T11" fmla="*/ 22 h 25"/>
                  <a:gd name="T12" fmla="*/ 11 w 20"/>
                  <a:gd name="T13" fmla="*/ 23 h 25"/>
                  <a:gd name="T14" fmla="*/ 6 w 20"/>
                  <a:gd name="T15" fmla="*/ 25 h 25"/>
                  <a:gd name="T16" fmla="*/ 3 w 20"/>
                  <a:gd name="T17" fmla="*/ 23 h 25"/>
                  <a:gd name="T18" fmla="*/ 2 w 20"/>
                  <a:gd name="T19" fmla="*/ 22 h 25"/>
                  <a:gd name="T20" fmla="*/ 0 w 20"/>
                  <a:gd name="T21" fmla="*/ 19 h 25"/>
                  <a:gd name="T22" fmla="*/ 2 w 20"/>
                  <a:gd name="T23" fmla="*/ 16 h 25"/>
                  <a:gd name="T24" fmla="*/ 8 w 20"/>
                  <a:gd name="T25" fmla="*/ 3 h 25"/>
                  <a:gd name="T26" fmla="*/ 11 w 20"/>
                  <a:gd name="T27" fmla="*/ 2 h 25"/>
                  <a:gd name="T28" fmla="*/ 14 w 20"/>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5">
                    <a:moveTo>
                      <a:pt x="14" y="0"/>
                    </a:moveTo>
                    <a:lnTo>
                      <a:pt x="17" y="2"/>
                    </a:lnTo>
                    <a:lnTo>
                      <a:pt x="19" y="3"/>
                    </a:lnTo>
                    <a:lnTo>
                      <a:pt x="20" y="7"/>
                    </a:lnTo>
                    <a:lnTo>
                      <a:pt x="19" y="11"/>
                    </a:lnTo>
                    <a:lnTo>
                      <a:pt x="12" y="22"/>
                    </a:lnTo>
                    <a:lnTo>
                      <a:pt x="11" y="23"/>
                    </a:lnTo>
                    <a:lnTo>
                      <a:pt x="6" y="25"/>
                    </a:lnTo>
                    <a:lnTo>
                      <a:pt x="3" y="23"/>
                    </a:lnTo>
                    <a:lnTo>
                      <a:pt x="2" y="22"/>
                    </a:lnTo>
                    <a:lnTo>
                      <a:pt x="0" y="19"/>
                    </a:lnTo>
                    <a:lnTo>
                      <a:pt x="2" y="16"/>
                    </a:lnTo>
                    <a:lnTo>
                      <a:pt x="8" y="3"/>
                    </a:lnTo>
                    <a:lnTo>
                      <a:pt x="11" y="2"/>
                    </a:lnTo>
                    <a:lnTo>
                      <a:pt x="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42">
                <a:extLst>
                  <a:ext uri="{FF2B5EF4-FFF2-40B4-BE49-F238E27FC236}">
                    <a16:creationId xmlns:a16="http://schemas.microsoft.com/office/drawing/2014/main" id="{82E8CF36-D7B0-03FE-C9F9-11A6C5913041}"/>
                  </a:ext>
                </a:extLst>
              </p:cNvPr>
              <p:cNvSpPr>
                <a:spLocks/>
              </p:cNvSpPr>
              <p:nvPr/>
            </p:nvSpPr>
            <p:spPr bwMode="auto">
              <a:xfrm>
                <a:off x="2338388" y="3865563"/>
                <a:ext cx="39688" cy="31750"/>
              </a:xfrm>
              <a:custGeom>
                <a:avLst/>
                <a:gdLst>
                  <a:gd name="T0" fmla="*/ 19 w 25"/>
                  <a:gd name="T1" fmla="*/ 0 h 20"/>
                  <a:gd name="T2" fmla="*/ 22 w 25"/>
                  <a:gd name="T3" fmla="*/ 2 h 20"/>
                  <a:gd name="T4" fmla="*/ 23 w 25"/>
                  <a:gd name="T5" fmla="*/ 5 h 20"/>
                  <a:gd name="T6" fmla="*/ 25 w 25"/>
                  <a:gd name="T7" fmla="*/ 8 h 20"/>
                  <a:gd name="T8" fmla="*/ 23 w 25"/>
                  <a:gd name="T9" fmla="*/ 11 h 20"/>
                  <a:gd name="T10" fmla="*/ 22 w 25"/>
                  <a:gd name="T11" fmla="*/ 12 h 20"/>
                  <a:gd name="T12" fmla="*/ 10 w 25"/>
                  <a:gd name="T13" fmla="*/ 20 h 20"/>
                  <a:gd name="T14" fmla="*/ 7 w 25"/>
                  <a:gd name="T15" fmla="*/ 20 h 20"/>
                  <a:gd name="T16" fmla="*/ 4 w 25"/>
                  <a:gd name="T17" fmla="*/ 20 h 20"/>
                  <a:gd name="T18" fmla="*/ 2 w 25"/>
                  <a:gd name="T19" fmla="*/ 17 h 20"/>
                  <a:gd name="T20" fmla="*/ 0 w 25"/>
                  <a:gd name="T21" fmla="*/ 14 h 20"/>
                  <a:gd name="T22" fmla="*/ 2 w 25"/>
                  <a:gd name="T23" fmla="*/ 11 h 20"/>
                  <a:gd name="T24" fmla="*/ 4 w 25"/>
                  <a:gd name="T25" fmla="*/ 8 h 20"/>
                  <a:gd name="T26" fmla="*/ 14 w 25"/>
                  <a:gd name="T27" fmla="*/ 2 h 20"/>
                  <a:gd name="T28" fmla="*/ 19 w 25"/>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0">
                    <a:moveTo>
                      <a:pt x="19" y="0"/>
                    </a:moveTo>
                    <a:lnTo>
                      <a:pt x="22" y="2"/>
                    </a:lnTo>
                    <a:lnTo>
                      <a:pt x="23" y="5"/>
                    </a:lnTo>
                    <a:lnTo>
                      <a:pt x="25" y="8"/>
                    </a:lnTo>
                    <a:lnTo>
                      <a:pt x="23" y="11"/>
                    </a:lnTo>
                    <a:lnTo>
                      <a:pt x="22" y="12"/>
                    </a:lnTo>
                    <a:lnTo>
                      <a:pt x="10" y="20"/>
                    </a:lnTo>
                    <a:lnTo>
                      <a:pt x="7" y="20"/>
                    </a:lnTo>
                    <a:lnTo>
                      <a:pt x="4" y="20"/>
                    </a:lnTo>
                    <a:lnTo>
                      <a:pt x="2" y="17"/>
                    </a:lnTo>
                    <a:lnTo>
                      <a:pt x="0" y="14"/>
                    </a:lnTo>
                    <a:lnTo>
                      <a:pt x="2" y="11"/>
                    </a:lnTo>
                    <a:lnTo>
                      <a:pt x="4" y="8"/>
                    </a:lnTo>
                    <a:lnTo>
                      <a:pt x="14" y="2"/>
                    </a:lnTo>
                    <a:lnTo>
                      <a:pt x="1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43">
                <a:extLst>
                  <a:ext uri="{FF2B5EF4-FFF2-40B4-BE49-F238E27FC236}">
                    <a16:creationId xmlns:a16="http://schemas.microsoft.com/office/drawing/2014/main" id="{2508B5A9-7212-AFFC-A33A-2E6F44E84476}"/>
                  </a:ext>
                </a:extLst>
              </p:cNvPr>
              <p:cNvSpPr>
                <a:spLocks/>
              </p:cNvSpPr>
              <p:nvPr/>
            </p:nvSpPr>
            <p:spPr bwMode="auto">
              <a:xfrm>
                <a:off x="2460625" y="3979863"/>
                <a:ext cx="28575" cy="39688"/>
              </a:xfrm>
              <a:custGeom>
                <a:avLst/>
                <a:gdLst>
                  <a:gd name="T0" fmla="*/ 12 w 18"/>
                  <a:gd name="T1" fmla="*/ 0 h 25"/>
                  <a:gd name="T2" fmla="*/ 15 w 18"/>
                  <a:gd name="T3" fmla="*/ 2 h 25"/>
                  <a:gd name="T4" fmla="*/ 18 w 18"/>
                  <a:gd name="T5" fmla="*/ 3 h 25"/>
                  <a:gd name="T6" fmla="*/ 18 w 18"/>
                  <a:gd name="T7" fmla="*/ 6 h 25"/>
                  <a:gd name="T8" fmla="*/ 18 w 18"/>
                  <a:gd name="T9" fmla="*/ 9 h 25"/>
                  <a:gd name="T10" fmla="*/ 12 w 18"/>
                  <a:gd name="T11" fmla="*/ 22 h 25"/>
                  <a:gd name="T12" fmla="*/ 9 w 18"/>
                  <a:gd name="T13" fmla="*/ 23 h 25"/>
                  <a:gd name="T14" fmla="*/ 6 w 18"/>
                  <a:gd name="T15" fmla="*/ 25 h 25"/>
                  <a:gd name="T16" fmla="*/ 3 w 18"/>
                  <a:gd name="T17" fmla="*/ 23 h 25"/>
                  <a:gd name="T18" fmla="*/ 0 w 18"/>
                  <a:gd name="T19" fmla="*/ 22 h 25"/>
                  <a:gd name="T20" fmla="*/ 0 w 18"/>
                  <a:gd name="T21" fmla="*/ 18 h 25"/>
                  <a:gd name="T22" fmla="*/ 0 w 18"/>
                  <a:gd name="T23" fmla="*/ 14 h 25"/>
                  <a:gd name="T24" fmla="*/ 8 w 18"/>
                  <a:gd name="T25" fmla="*/ 3 h 25"/>
                  <a:gd name="T26" fmla="*/ 9 w 18"/>
                  <a:gd name="T27" fmla="*/ 2 h 25"/>
                  <a:gd name="T28" fmla="*/ 12 w 18"/>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5">
                    <a:moveTo>
                      <a:pt x="12" y="0"/>
                    </a:moveTo>
                    <a:lnTo>
                      <a:pt x="15" y="2"/>
                    </a:lnTo>
                    <a:lnTo>
                      <a:pt x="18" y="3"/>
                    </a:lnTo>
                    <a:lnTo>
                      <a:pt x="18" y="6"/>
                    </a:lnTo>
                    <a:lnTo>
                      <a:pt x="18" y="9"/>
                    </a:lnTo>
                    <a:lnTo>
                      <a:pt x="12" y="22"/>
                    </a:lnTo>
                    <a:lnTo>
                      <a:pt x="9" y="23"/>
                    </a:lnTo>
                    <a:lnTo>
                      <a:pt x="6" y="25"/>
                    </a:lnTo>
                    <a:lnTo>
                      <a:pt x="3" y="23"/>
                    </a:lnTo>
                    <a:lnTo>
                      <a:pt x="0" y="22"/>
                    </a:lnTo>
                    <a:lnTo>
                      <a:pt x="0" y="18"/>
                    </a:lnTo>
                    <a:lnTo>
                      <a:pt x="0" y="14"/>
                    </a:lnTo>
                    <a:lnTo>
                      <a:pt x="8" y="3"/>
                    </a:lnTo>
                    <a:lnTo>
                      <a:pt x="9" y="2"/>
                    </a:lnTo>
                    <a:lnTo>
                      <a:pt x="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44">
                <a:extLst>
                  <a:ext uri="{FF2B5EF4-FFF2-40B4-BE49-F238E27FC236}">
                    <a16:creationId xmlns:a16="http://schemas.microsoft.com/office/drawing/2014/main" id="{346E75D2-B0C4-969B-CE94-071650DB7D7D}"/>
                  </a:ext>
                </a:extLst>
              </p:cNvPr>
              <p:cNvSpPr>
                <a:spLocks noEditPoints="1"/>
              </p:cNvSpPr>
              <p:nvPr/>
            </p:nvSpPr>
            <p:spPr bwMode="auto">
              <a:xfrm>
                <a:off x="2089150" y="3176588"/>
                <a:ext cx="1092200" cy="1092200"/>
              </a:xfrm>
              <a:custGeom>
                <a:avLst/>
                <a:gdLst>
                  <a:gd name="T0" fmla="*/ 292 w 688"/>
                  <a:gd name="T1" fmla="*/ 30 h 688"/>
                  <a:gd name="T2" fmla="*/ 197 w 688"/>
                  <a:gd name="T3" fmla="*/ 61 h 688"/>
                  <a:gd name="T4" fmla="*/ 119 w 688"/>
                  <a:gd name="T5" fmla="*/ 119 h 688"/>
                  <a:gd name="T6" fmla="*/ 61 w 688"/>
                  <a:gd name="T7" fmla="*/ 197 h 688"/>
                  <a:gd name="T8" fmla="*/ 31 w 688"/>
                  <a:gd name="T9" fmla="*/ 292 h 688"/>
                  <a:gd name="T10" fmla="*/ 31 w 688"/>
                  <a:gd name="T11" fmla="*/ 396 h 688"/>
                  <a:gd name="T12" fmla="*/ 61 w 688"/>
                  <a:gd name="T13" fmla="*/ 491 h 688"/>
                  <a:gd name="T14" fmla="*/ 119 w 688"/>
                  <a:gd name="T15" fmla="*/ 569 h 688"/>
                  <a:gd name="T16" fmla="*/ 197 w 688"/>
                  <a:gd name="T17" fmla="*/ 627 h 688"/>
                  <a:gd name="T18" fmla="*/ 292 w 688"/>
                  <a:gd name="T19" fmla="*/ 658 h 688"/>
                  <a:gd name="T20" fmla="*/ 396 w 688"/>
                  <a:gd name="T21" fmla="*/ 658 h 688"/>
                  <a:gd name="T22" fmla="*/ 489 w 688"/>
                  <a:gd name="T23" fmla="*/ 627 h 688"/>
                  <a:gd name="T24" fmla="*/ 569 w 688"/>
                  <a:gd name="T25" fmla="*/ 569 h 688"/>
                  <a:gd name="T26" fmla="*/ 625 w 688"/>
                  <a:gd name="T27" fmla="*/ 491 h 688"/>
                  <a:gd name="T28" fmla="*/ 658 w 688"/>
                  <a:gd name="T29" fmla="*/ 396 h 688"/>
                  <a:gd name="T30" fmla="*/ 658 w 688"/>
                  <a:gd name="T31" fmla="*/ 292 h 688"/>
                  <a:gd name="T32" fmla="*/ 625 w 688"/>
                  <a:gd name="T33" fmla="*/ 197 h 688"/>
                  <a:gd name="T34" fmla="*/ 569 w 688"/>
                  <a:gd name="T35" fmla="*/ 119 h 688"/>
                  <a:gd name="T36" fmla="*/ 489 w 688"/>
                  <a:gd name="T37" fmla="*/ 61 h 688"/>
                  <a:gd name="T38" fmla="*/ 396 w 688"/>
                  <a:gd name="T39" fmla="*/ 30 h 688"/>
                  <a:gd name="T40" fmla="*/ 344 w 688"/>
                  <a:gd name="T41" fmla="*/ 0 h 688"/>
                  <a:gd name="T42" fmla="*/ 453 w 688"/>
                  <a:gd name="T43" fmla="*/ 18 h 688"/>
                  <a:gd name="T44" fmla="*/ 547 w 688"/>
                  <a:gd name="T45" fmla="*/ 67 h 688"/>
                  <a:gd name="T46" fmla="*/ 621 w 688"/>
                  <a:gd name="T47" fmla="*/ 141 h 688"/>
                  <a:gd name="T48" fmla="*/ 670 w 688"/>
                  <a:gd name="T49" fmla="*/ 235 h 688"/>
                  <a:gd name="T50" fmla="*/ 688 w 688"/>
                  <a:gd name="T51" fmla="*/ 344 h 688"/>
                  <a:gd name="T52" fmla="*/ 670 w 688"/>
                  <a:gd name="T53" fmla="*/ 453 h 688"/>
                  <a:gd name="T54" fmla="*/ 621 w 688"/>
                  <a:gd name="T55" fmla="*/ 547 h 688"/>
                  <a:gd name="T56" fmla="*/ 547 w 688"/>
                  <a:gd name="T57" fmla="*/ 621 h 688"/>
                  <a:gd name="T58" fmla="*/ 453 w 688"/>
                  <a:gd name="T59" fmla="*/ 670 h 688"/>
                  <a:gd name="T60" fmla="*/ 344 w 688"/>
                  <a:gd name="T61" fmla="*/ 688 h 688"/>
                  <a:gd name="T62" fmla="*/ 235 w 688"/>
                  <a:gd name="T63" fmla="*/ 670 h 688"/>
                  <a:gd name="T64" fmla="*/ 141 w 688"/>
                  <a:gd name="T65" fmla="*/ 621 h 688"/>
                  <a:gd name="T66" fmla="*/ 66 w 688"/>
                  <a:gd name="T67" fmla="*/ 547 h 688"/>
                  <a:gd name="T68" fmla="*/ 17 w 688"/>
                  <a:gd name="T69" fmla="*/ 453 h 688"/>
                  <a:gd name="T70" fmla="*/ 0 w 688"/>
                  <a:gd name="T71" fmla="*/ 344 h 688"/>
                  <a:gd name="T72" fmla="*/ 17 w 688"/>
                  <a:gd name="T73" fmla="*/ 235 h 688"/>
                  <a:gd name="T74" fmla="*/ 66 w 688"/>
                  <a:gd name="T75" fmla="*/ 141 h 688"/>
                  <a:gd name="T76" fmla="*/ 141 w 688"/>
                  <a:gd name="T77" fmla="*/ 67 h 688"/>
                  <a:gd name="T78" fmla="*/ 235 w 688"/>
                  <a:gd name="T79" fmla="*/ 18 h 688"/>
                  <a:gd name="T80" fmla="*/ 344 w 688"/>
                  <a:gd name="T8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8" h="688">
                    <a:moveTo>
                      <a:pt x="344" y="26"/>
                    </a:moveTo>
                    <a:lnTo>
                      <a:pt x="292" y="30"/>
                    </a:lnTo>
                    <a:lnTo>
                      <a:pt x="243" y="43"/>
                    </a:lnTo>
                    <a:lnTo>
                      <a:pt x="197" y="61"/>
                    </a:lnTo>
                    <a:lnTo>
                      <a:pt x="156" y="87"/>
                    </a:lnTo>
                    <a:lnTo>
                      <a:pt x="119" y="119"/>
                    </a:lnTo>
                    <a:lnTo>
                      <a:pt x="87" y="156"/>
                    </a:lnTo>
                    <a:lnTo>
                      <a:pt x="61" y="197"/>
                    </a:lnTo>
                    <a:lnTo>
                      <a:pt x="43" y="243"/>
                    </a:lnTo>
                    <a:lnTo>
                      <a:pt x="31" y="292"/>
                    </a:lnTo>
                    <a:lnTo>
                      <a:pt x="26" y="344"/>
                    </a:lnTo>
                    <a:lnTo>
                      <a:pt x="31" y="396"/>
                    </a:lnTo>
                    <a:lnTo>
                      <a:pt x="43" y="445"/>
                    </a:lnTo>
                    <a:lnTo>
                      <a:pt x="61" y="491"/>
                    </a:lnTo>
                    <a:lnTo>
                      <a:pt x="87" y="532"/>
                    </a:lnTo>
                    <a:lnTo>
                      <a:pt x="119" y="569"/>
                    </a:lnTo>
                    <a:lnTo>
                      <a:pt x="156" y="601"/>
                    </a:lnTo>
                    <a:lnTo>
                      <a:pt x="197" y="627"/>
                    </a:lnTo>
                    <a:lnTo>
                      <a:pt x="243" y="645"/>
                    </a:lnTo>
                    <a:lnTo>
                      <a:pt x="292" y="658"/>
                    </a:lnTo>
                    <a:lnTo>
                      <a:pt x="344" y="662"/>
                    </a:lnTo>
                    <a:lnTo>
                      <a:pt x="396" y="658"/>
                    </a:lnTo>
                    <a:lnTo>
                      <a:pt x="445" y="645"/>
                    </a:lnTo>
                    <a:lnTo>
                      <a:pt x="489" y="627"/>
                    </a:lnTo>
                    <a:lnTo>
                      <a:pt x="532" y="601"/>
                    </a:lnTo>
                    <a:lnTo>
                      <a:pt x="569" y="569"/>
                    </a:lnTo>
                    <a:lnTo>
                      <a:pt x="601" y="532"/>
                    </a:lnTo>
                    <a:lnTo>
                      <a:pt x="625" y="491"/>
                    </a:lnTo>
                    <a:lnTo>
                      <a:pt x="645" y="445"/>
                    </a:lnTo>
                    <a:lnTo>
                      <a:pt x="658" y="396"/>
                    </a:lnTo>
                    <a:lnTo>
                      <a:pt x="662" y="344"/>
                    </a:lnTo>
                    <a:lnTo>
                      <a:pt x="658" y="292"/>
                    </a:lnTo>
                    <a:lnTo>
                      <a:pt x="645" y="243"/>
                    </a:lnTo>
                    <a:lnTo>
                      <a:pt x="625" y="197"/>
                    </a:lnTo>
                    <a:lnTo>
                      <a:pt x="601" y="156"/>
                    </a:lnTo>
                    <a:lnTo>
                      <a:pt x="569" y="119"/>
                    </a:lnTo>
                    <a:lnTo>
                      <a:pt x="532" y="87"/>
                    </a:lnTo>
                    <a:lnTo>
                      <a:pt x="489" y="61"/>
                    </a:lnTo>
                    <a:lnTo>
                      <a:pt x="445" y="43"/>
                    </a:lnTo>
                    <a:lnTo>
                      <a:pt x="396" y="30"/>
                    </a:lnTo>
                    <a:lnTo>
                      <a:pt x="344" y="26"/>
                    </a:lnTo>
                    <a:close/>
                    <a:moveTo>
                      <a:pt x="344" y="0"/>
                    </a:moveTo>
                    <a:lnTo>
                      <a:pt x="399" y="4"/>
                    </a:lnTo>
                    <a:lnTo>
                      <a:pt x="453" y="18"/>
                    </a:lnTo>
                    <a:lnTo>
                      <a:pt x="502" y="38"/>
                    </a:lnTo>
                    <a:lnTo>
                      <a:pt x="547" y="67"/>
                    </a:lnTo>
                    <a:lnTo>
                      <a:pt x="587" y="101"/>
                    </a:lnTo>
                    <a:lnTo>
                      <a:pt x="621" y="141"/>
                    </a:lnTo>
                    <a:lnTo>
                      <a:pt x="650" y="186"/>
                    </a:lnTo>
                    <a:lnTo>
                      <a:pt x="670" y="235"/>
                    </a:lnTo>
                    <a:lnTo>
                      <a:pt x="684" y="289"/>
                    </a:lnTo>
                    <a:lnTo>
                      <a:pt x="688" y="344"/>
                    </a:lnTo>
                    <a:lnTo>
                      <a:pt x="684" y="399"/>
                    </a:lnTo>
                    <a:lnTo>
                      <a:pt x="670" y="453"/>
                    </a:lnTo>
                    <a:lnTo>
                      <a:pt x="650" y="502"/>
                    </a:lnTo>
                    <a:lnTo>
                      <a:pt x="621" y="547"/>
                    </a:lnTo>
                    <a:lnTo>
                      <a:pt x="587" y="587"/>
                    </a:lnTo>
                    <a:lnTo>
                      <a:pt x="547" y="621"/>
                    </a:lnTo>
                    <a:lnTo>
                      <a:pt x="502" y="650"/>
                    </a:lnTo>
                    <a:lnTo>
                      <a:pt x="453" y="670"/>
                    </a:lnTo>
                    <a:lnTo>
                      <a:pt x="399" y="684"/>
                    </a:lnTo>
                    <a:lnTo>
                      <a:pt x="344" y="688"/>
                    </a:lnTo>
                    <a:lnTo>
                      <a:pt x="287" y="684"/>
                    </a:lnTo>
                    <a:lnTo>
                      <a:pt x="235" y="670"/>
                    </a:lnTo>
                    <a:lnTo>
                      <a:pt x="185" y="650"/>
                    </a:lnTo>
                    <a:lnTo>
                      <a:pt x="141" y="621"/>
                    </a:lnTo>
                    <a:lnTo>
                      <a:pt x="101" y="587"/>
                    </a:lnTo>
                    <a:lnTo>
                      <a:pt x="66" y="547"/>
                    </a:lnTo>
                    <a:lnTo>
                      <a:pt x="38" y="502"/>
                    </a:lnTo>
                    <a:lnTo>
                      <a:pt x="17" y="453"/>
                    </a:lnTo>
                    <a:lnTo>
                      <a:pt x="5" y="399"/>
                    </a:lnTo>
                    <a:lnTo>
                      <a:pt x="0" y="344"/>
                    </a:lnTo>
                    <a:lnTo>
                      <a:pt x="5" y="289"/>
                    </a:lnTo>
                    <a:lnTo>
                      <a:pt x="17" y="235"/>
                    </a:lnTo>
                    <a:lnTo>
                      <a:pt x="38" y="186"/>
                    </a:lnTo>
                    <a:lnTo>
                      <a:pt x="66" y="141"/>
                    </a:lnTo>
                    <a:lnTo>
                      <a:pt x="101" y="101"/>
                    </a:lnTo>
                    <a:lnTo>
                      <a:pt x="141" y="67"/>
                    </a:lnTo>
                    <a:lnTo>
                      <a:pt x="185" y="38"/>
                    </a:lnTo>
                    <a:lnTo>
                      <a:pt x="235" y="18"/>
                    </a:lnTo>
                    <a:lnTo>
                      <a:pt x="287" y="4"/>
                    </a:lnTo>
                    <a:lnTo>
                      <a:pt x="34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45">
                <a:extLst>
                  <a:ext uri="{FF2B5EF4-FFF2-40B4-BE49-F238E27FC236}">
                    <a16:creationId xmlns:a16="http://schemas.microsoft.com/office/drawing/2014/main" id="{AE5AAE8C-53DB-7E8B-5881-95F7ACD0E29F}"/>
                  </a:ext>
                </a:extLst>
              </p:cNvPr>
              <p:cNvSpPr>
                <a:spLocks noEditPoints="1"/>
              </p:cNvSpPr>
              <p:nvPr/>
            </p:nvSpPr>
            <p:spPr bwMode="auto">
              <a:xfrm>
                <a:off x="2190750" y="3281363"/>
                <a:ext cx="885825" cy="882650"/>
              </a:xfrm>
              <a:custGeom>
                <a:avLst/>
                <a:gdLst>
                  <a:gd name="T0" fmla="*/ 233 w 558"/>
                  <a:gd name="T1" fmla="*/ 16 h 556"/>
                  <a:gd name="T2" fmla="*/ 145 w 558"/>
                  <a:gd name="T3" fmla="*/ 49 h 556"/>
                  <a:gd name="T4" fmla="*/ 77 w 558"/>
                  <a:gd name="T5" fmla="*/ 107 h 556"/>
                  <a:gd name="T6" fmla="*/ 31 w 558"/>
                  <a:gd name="T7" fmla="*/ 185 h 556"/>
                  <a:gd name="T8" fmla="*/ 14 w 558"/>
                  <a:gd name="T9" fmla="*/ 278 h 556"/>
                  <a:gd name="T10" fmla="*/ 31 w 558"/>
                  <a:gd name="T11" fmla="*/ 371 h 556"/>
                  <a:gd name="T12" fmla="*/ 77 w 558"/>
                  <a:gd name="T13" fmla="*/ 449 h 556"/>
                  <a:gd name="T14" fmla="*/ 145 w 558"/>
                  <a:gd name="T15" fmla="*/ 507 h 556"/>
                  <a:gd name="T16" fmla="*/ 233 w 558"/>
                  <a:gd name="T17" fmla="*/ 540 h 556"/>
                  <a:gd name="T18" fmla="*/ 327 w 558"/>
                  <a:gd name="T19" fmla="*/ 540 h 556"/>
                  <a:gd name="T20" fmla="*/ 415 w 558"/>
                  <a:gd name="T21" fmla="*/ 507 h 556"/>
                  <a:gd name="T22" fmla="*/ 483 w 558"/>
                  <a:gd name="T23" fmla="*/ 449 h 556"/>
                  <a:gd name="T24" fmla="*/ 529 w 558"/>
                  <a:gd name="T25" fmla="*/ 371 h 556"/>
                  <a:gd name="T26" fmla="*/ 546 w 558"/>
                  <a:gd name="T27" fmla="*/ 278 h 556"/>
                  <a:gd name="T28" fmla="*/ 529 w 558"/>
                  <a:gd name="T29" fmla="*/ 185 h 556"/>
                  <a:gd name="T30" fmla="*/ 483 w 558"/>
                  <a:gd name="T31" fmla="*/ 107 h 556"/>
                  <a:gd name="T32" fmla="*/ 415 w 558"/>
                  <a:gd name="T33" fmla="*/ 49 h 556"/>
                  <a:gd name="T34" fmla="*/ 327 w 558"/>
                  <a:gd name="T35" fmla="*/ 16 h 556"/>
                  <a:gd name="T36" fmla="*/ 280 w 558"/>
                  <a:gd name="T37" fmla="*/ 0 h 556"/>
                  <a:gd name="T38" fmla="*/ 376 w 558"/>
                  <a:gd name="T39" fmla="*/ 16 h 556"/>
                  <a:gd name="T40" fmla="*/ 459 w 558"/>
                  <a:gd name="T41" fmla="*/ 65 h 556"/>
                  <a:gd name="T42" fmla="*/ 520 w 558"/>
                  <a:gd name="T43" fmla="*/ 137 h 556"/>
                  <a:gd name="T44" fmla="*/ 554 w 558"/>
                  <a:gd name="T45" fmla="*/ 228 h 556"/>
                  <a:gd name="T46" fmla="*/ 554 w 558"/>
                  <a:gd name="T47" fmla="*/ 328 h 556"/>
                  <a:gd name="T48" fmla="*/ 520 w 558"/>
                  <a:gd name="T49" fmla="*/ 419 h 556"/>
                  <a:gd name="T50" fmla="*/ 459 w 558"/>
                  <a:gd name="T51" fmla="*/ 491 h 556"/>
                  <a:gd name="T52" fmla="*/ 376 w 558"/>
                  <a:gd name="T53" fmla="*/ 540 h 556"/>
                  <a:gd name="T54" fmla="*/ 280 w 558"/>
                  <a:gd name="T55" fmla="*/ 556 h 556"/>
                  <a:gd name="T56" fmla="*/ 182 w 558"/>
                  <a:gd name="T57" fmla="*/ 540 h 556"/>
                  <a:gd name="T58" fmla="*/ 100 w 558"/>
                  <a:gd name="T59" fmla="*/ 491 h 556"/>
                  <a:gd name="T60" fmla="*/ 38 w 558"/>
                  <a:gd name="T61" fmla="*/ 419 h 556"/>
                  <a:gd name="T62" fmla="*/ 5 w 558"/>
                  <a:gd name="T63" fmla="*/ 328 h 556"/>
                  <a:gd name="T64" fmla="*/ 5 w 558"/>
                  <a:gd name="T65" fmla="*/ 228 h 556"/>
                  <a:gd name="T66" fmla="*/ 38 w 558"/>
                  <a:gd name="T67" fmla="*/ 137 h 556"/>
                  <a:gd name="T68" fmla="*/ 100 w 558"/>
                  <a:gd name="T69" fmla="*/ 65 h 556"/>
                  <a:gd name="T70" fmla="*/ 182 w 558"/>
                  <a:gd name="T71" fmla="*/ 16 h 556"/>
                  <a:gd name="T72" fmla="*/ 280 w 558"/>
                  <a:gd name="T73"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8" h="556">
                    <a:moveTo>
                      <a:pt x="280" y="12"/>
                    </a:moveTo>
                    <a:lnTo>
                      <a:pt x="233" y="16"/>
                    </a:lnTo>
                    <a:lnTo>
                      <a:pt x="187" y="29"/>
                    </a:lnTo>
                    <a:lnTo>
                      <a:pt x="145" y="49"/>
                    </a:lnTo>
                    <a:lnTo>
                      <a:pt x="109" y="75"/>
                    </a:lnTo>
                    <a:lnTo>
                      <a:pt x="77" y="107"/>
                    </a:lnTo>
                    <a:lnTo>
                      <a:pt x="51" y="143"/>
                    </a:lnTo>
                    <a:lnTo>
                      <a:pt x="31" y="185"/>
                    </a:lnTo>
                    <a:lnTo>
                      <a:pt x="19" y="231"/>
                    </a:lnTo>
                    <a:lnTo>
                      <a:pt x="14" y="278"/>
                    </a:lnTo>
                    <a:lnTo>
                      <a:pt x="19" y="325"/>
                    </a:lnTo>
                    <a:lnTo>
                      <a:pt x="31" y="371"/>
                    </a:lnTo>
                    <a:lnTo>
                      <a:pt x="51" y="413"/>
                    </a:lnTo>
                    <a:lnTo>
                      <a:pt x="77" y="449"/>
                    </a:lnTo>
                    <a:lnTo>
                      <a:pt x="109" y="481"/>
                    </a:lnTo>
                    <a:lnTo>
                      <a:pt x="145" y="507"/>
                    </a:lnTo>
                    <a:lnTo>
                      <a:pt x="187" y="527"/>
                    </a:lnTo>
                    <a:lnTo>
                      <a:pt x="233" y="540"/>
                    </a:lnTo>
                    <a:lnTo>
                      <a:pt x="280" y="544"/>
                    </a:lnTo>
                    <a:lnTo>
                      <a:pt x="327" y="540"/>
                    </a:lnTo>
                    <a:lnTo>
                      <a:pt x="372" y="527"/>
                    </a:lnTo>
                    <a:lnTo>
                      <a:pt x="415" y="507"/>
                    </a:lnTo>
                    <a:lnTo>
                      <a:pt x="451" y="481"/>
                    </a:lnTo>
                    <a:lnTo>
                      <a:pt x="483" y="449"/>
                    </a:lnTo>
                    <a:lnTo>
                      <a:pt x="509" y="413"/>
                    </a:lnTo>
                    <a:lnTo>
                      <a:pt x="529" y="371"/>
                    </a:lnTo>
                    <a:lnTo>
                      <a:pt x="542" y="325"/>
                    </a:lnTo>
                    <a:lnTo>
                      <a:pt x="546" y="278"/>
                    </a:lnTo>
                    <a:lnTo>
                      <a:pt x="542" y="231"/>
                    </a:lnTo>
                    <a:lnTo>
                      <a:pt x="529" y="185"/>
                    </a:lnTo>
                    <a:lnTo>
                      <a:pt x="509" y="143"/>
                    </a:lnTo>
                    <a:lnTo>
                      <a:pt x="483" y="107"/>
                    </a:lnTo>
                    <a:lnTo>
                      <a:pt x="451" y="75"/>
                    </a:lnTo>
                    <a:lnTo>
                      <a:pt x="415" y="49"/>
                    </a:lnTo>
                    <a:lnTo>
                      <a:pt x="372" y="29"/>
                    </a:lnTo>
                    <a:lnTo>
                      <a:pt x="327" y="16"/>
                    </a:lnTo>
                    <a:lnTo>
                      <a:pt x="280" y="12"/>
                    </a:lnTo>
                    <a:close/>
                    <a:moveTo>
                      <a:pt x="280" y="0"/>
                    </a:moveTo>
                    <a:lnTo>
                      <a:pt x="331" y="4"/>
                    </a:lnTo>
                    <a:lnTo>
                      <a:pt x="376" y="16"/>
                    </a:lnTo>
                    <a:lnTo>
                      <a:pt x="421" y="38"/>
                    </a:lnTo>
                    <a:lnTo>
                      <a:pt x="459" y="65"/>
                    </a:lnTo>
                    <a:lnTo>
                      <a:pt x="493" y="98"/>
                    </a:lnTo>
                    <a:lnTo>
                      <a:pt x="520" y="137"/>
                    </a:lnTo>
                    <a:lnTo>
                      <a:pt x="542" y="180"/>
                    </a:lnTo>
                    <a:lnTo>
                      <a:pt x="554" y="228"/>
                    </a:lnTo>
                    <a:lnTo>
                      <a:pt x="558" y="278"/>
                    </a:lnTo>
                    <a:lnTo>
                      <a:pt x="554" y="328"/>
                    </a:lnTo>
                    <a:lnTo>
                      <a:pt x="542" y="376"/>
                    </a:lnTo>
                    <a:lnTo>
                      <a:pt x="520" y="419"/>
                    </a:lnTo>
                    <a:lnTo>
                      <a:pt x="493" y="458"/>
                    </a:lnTo>
                    <a:lnTo>
                      <a:pt x="459" y="491"/>
                    </a:lnTo>
                    <a:lnTo>
                      <a:pt x="421" y="518"/>
                    </a:lnTo>
                    <a:lnTo>
                      <a:pt x="376" y="540"/>
                    </a:lnTo>
                    <a:lnTo>
                      <a:pt x="331" y="552"/>
                    </a:lnTo>
                    <a:lnTo>
                      <a:pt x="280" y="556"/>
                    </a:lnTo>
                    <a:lnTo>
                      <a:pt x="230" y="552"/>
                    </a:lnTo>
                    <a:lnTo>
                      <a:pt x="182" y="540"/>
                    </a:lnTo>
                    <a:lnTo>
                      <a:pt x="139" y="518"/>
                    </a:lnTo>
                    <a:lnTo>
                      <a:pt x="100" y="491"/>
                    </a:lnTo>
                    <a:lnTo>
                      <a:pt x="66" y="458"/>
                    </a:lnTo>
                    <a:lnTo>
                      <a:pt x="38" y="419"/>
                    </a:lnTo>
                    <a:lnTo>
                      <a:pt x="19" y="376"/>
                    </a:lnTo>
                    <a:lnTo>
                      <a:pt x="5" y="328"/>
                    </a:lnTo>
                    <a:lnTo>
                      <a:pt x="0" y="278"/>
                    </a:lnTo>
                    <a:lnTo>
                      <a:pt x="5" y="228"/>
                    </a:lnTo>
                    <a:lnTo>
                      <a:pt x="19" y="180"/>
                    </a:lnTo>
                    <a:lnTo>
                      <a:pt x="38" y="137"/>
                    </a:lnTo>
                    <a:lnTo>
                      <a:pt x="66" y="98"/>
                    </a:lnTo>
                    <a:lnTo>
                      <a:pt x="100" y="65"/>
                    </a:lnTo>
                    <a:lnTo>
                      <a:pt x="139" y="38"/>
                    </a:lnTo>
                    <a:lnTo>
                      <a:pt x="182" y="16"/>
                    </a:lnTo>
                    <a:lnTo>
                      <a:pt x="230" y="4"/>
                    </a:lnTo>
                    <a:lnTo>
                      <a:pt x="28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0" name="Rectangle: Rounded Corners 119">
              <a:extLst>
                <a:ext uri="{FF2B5EF4-FFF2-40B4-BE49-F238E27FC236}">
                  <a16:creationId xmlns:a16="http://schemas.microsoft.com/office/drawing/2014/main" id="{75667BB0-A927-BA3B-FFAB-AEA60934FDBA}"/>
                </a:ext>
              </a:extLst>
            </p:cNvPr>
            <p:cNvSpPr/>
            <p:nvPr/>
          </p:nvSpPr>
          <p:spPr>
            <a:xfrm>
              <a:off x="5533080" y="5324668"/>
              <a:ext cx="5390208" cy="816264"/>
            </a:xfrm>
            <a:prstGeom prst="roundRect">
              <a:avLst/>
            </a:prstGeom>
            <a:solidFill>
              <a:schemeClr val="accent5"/>
            </a:solidFill>
            <a:ln w="762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Shape 120">
              <a:extLst>
                <a:ext uri="{FF2B5EF4-FFF2-40B4-BE49-F238E27FC236}">
                  <a16:creationId xmlns:a16="http://schemas.microsoft.com/office/drawing/2014/main" id="{DC0982C6-A27F-C470-C94B-512FA8A81B78}"/>
                </a:ext>
              </a:extLst>
            </p:cNvPr>
            <p:cNvSpPr/>
            <p:nvPr/>
          </p:nvSpPr>
          <p:spPr>
            <a:xfrm>
              <a:off x="4767745" y="5163428"/>
              <a:ext cx="1162767" cy="1138742"/>
            </a:xfrm>
            <a:custGeom>
              <a:avLst/>
              <a:gdLst>
                <a:gd name="connsiteX0" fmla="*/ 1344098 w 1344097"/>
                <a:gd name="connsiteY0" fmla="*/ 672049 h 1344097"/>
                <a:gd name="connsiteX1" fmla="*/ 672049 w 1344097"/>
                <a:gd name="connsiteY1" fmla="*/ 1344098 h 1344097"/>
                <a:gd name="connsiteX2" fmla="*/ 0 w 1344097"/>
                <a:gd name="connsiteY2" fmla="*/ 672049 h 1344097"/>
                <a:gd name="connsiteX3" fmla="*/ 672049 w 1344097"/>
                <a:gd name="connsiteY3" fmla="*/ 0 h 1344097"/>
                <a:gd name="connsiteX4" fmla="*/ 1344098 w 1344097"/>
                <a:gd name="connsiteY4" fmla="*/ 672049 h 134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097" h="1344097">
                  <a:moveTo>
                    <a:pt x="1344098" y="672049"/>
                  </a:moveTo>
                  <a:cubicBezTo>
                    <a:pt x="1344098" y="1043211"/>
                    <a:pt x="1043212" y="1344098"/>
                    <a:pt x="672049" y="1344098"/>
                  </a:cubicBezTo>
                  <a:cubicBezTo>
                    <a:pt x="300887" y="1344098"/>
                    <a:pt x="0" y="1043211"/>
                    <a:pt x="0" y="672049"/>
                  </a:cubicBezTo>
                  <a:cubicBezTo>
                    <a:pt x="0" y="300887"/>
                    <a:pt x="300887" y="0"/>
                    <a:pt x="672049" y="0"/>
                  </a:cubicBezTo>
                  <a:cubicBezTo>
                    <a:pt x="1043212" y="0"/>
                    <a:pt x="1344098" y="300887"/>
                    <a:pt x="1344098" y="672049"/>
                  </a:cubicBezTo>
                  <a:close/>
                </a:path>
              </a:pathLst>
            </a:custGeom>
            <a:solidFill>
              <a:schemeClr val="accent5"/>
            </a:solidFill>
            <a:ln w="76200" cap="flat">
              <a:solidFill>
                <a:schemeClr val="bg1">
                  <a:lumMod val="95000"/>
                </a:schemeClr>
              </a:solidFill>
              <a:prstDash val="solid"/>
              <a:miter/>
            </a:ln>
          </p:spPr>
          <p:txBody>
            <a:bodyPr rtlCol="0" anchor="ctr"/>
            <a:lstStyle/>
            <a:p>
              <a:endParaRPr lang="en-US"/>
            </a:p>
          </p:txBody>
        </p:sp>
        <p:cxnSp>
          <p:nvCxnSpPr>
            <p:cNvPr id="122" name="Straight Connector 121">
              <a:extLst>
                <a:ext uri="{FF2B5EF4-FFF2-40B4-BE49-F238E27FC236}">
                  <a16:creationId xmlns:a16="http://schemas.microsoft.com/office/drawing/2014/main" id="{FB589C71-E0DC-86D5-00F4-8420D8EF47C1}"/>
                </a:ext>
              </a:extLst>
            </p:cNvPr>
            <p:cNvCxnSpPr>
              <a:cxnSpLocks/>
            </p:cNvCxnSpPr>
            <p:nvPr/>
          </p:nvCxnSpPr>
          <p:spPr>
            <a:xfrm>
              <a:off x="9987433" y="5514493"/>
              <a:ext cx="0" cy="3792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284E49D2-CC91-8268-52BF-80AF39CA49F7}"/>
                </a:ext>
              </a:extLst>
            </p:cNvPr>
            <p:cNvSpPr txBox="1"/>
            <p:nvPr/>
          </p:nvSpPr>
          <p:spPr>
            <a:xfrm>
              <a:off x="4861125" y="5528787"/>
              <a:ext cx="948150" cy="424606"/>
            </a:xfrm>
            <a:prstGeom prst="rect">
              <a:avLst/>
            </a:prstGeom>
            <a:noFill/>
          </p:spPr>
          <p:txBody>
            <a:bodyPr wrap="square" lIns="0" tIns="0" rIns="0" bIns="0" rtlCol="0" anchor="ctr">
              <a:noAutofit/>
            </a:bodyPr>
            <a:lstStyle/>
            <a:p>
              <a:pPr algn="ctr"/>
              <a:r>
                <a:rPr lang="en-US" sz="3600" dirty="0">
                  <a:solidFill>
                    <a:schemeClr val="bg1"/>
                  </a:solidFill>
                  <a:latin typeface="Segoe UI Black" panose="020B0A02040204020203" pitchFamily="34" charset="0"/>
                  <a:ea typeface="Segoe UI Black" panose="020B0A02040204020203" pitchFamily="34" charset="0"/>
                </a:rPr>
                <a:t>6</a:t>
              </a:r>
            </a:p>
          </p:txBody>
        </p:sp>
        <p:sp>
          <p:nvSpPr>
            <p:cNvPr id="132" name="TextBox 131">
              <a:extLst>
                <a:ext uri="{FF2B5EF4-FFF2-40B4-BE49-F238E27FC236}">
                  <a16:creationId xmlns:a16="http://schemas.microsoft.com/office/drawing/2014/main" id="{074EF5F0-51BC-F59C-5CF7-896812B4E9EF}"/>
                </a:ext>
              </a:extLst>
            </p:cNvPr>
            <p:cNvSpPr txBox="1"/>
            <p:nvPr/>
          </p:nvSpPr>
          <p:spPr>
            <a:xfrm>
              <a:off x="6193672" y="5426950"/>
              <a:ext cx="3535881" cy="554351"/>
            </a:xfrm>
            <a:prstGeom prst="rect">
              <a:avLst/>
            </a:prstGeom>
            <a:noFill/>
          </p:spPr>
          <p:txBody>
            <a:bodyPr wrap="square" lIns="0" tIns="0" rIns="0" bIns="0" rtlCol="0" anchor="ctr">
              <a:noAutofit/>
            </a:bodyPr>
            <a:lstStyle/>
            <a:p>
              <a:r>
                <a:rPr lang="en-US" sz="1600" b="1" dirty="0">
                  <a:solidFill>
                    <a:schemeClr val="bg1"/>
                  </a:solidFill>
                  <a:ea typeface="Segoe UI Black" panose="020B0A02040204020203" pitchFamily="34" charset="0"/>
                </a:rPr>
                <a:t>Measure &amp; Evaluate the impact </a:t>
              </a:r>
            </a:p>
          </p:txBody>
        </p:sp>
        <p:sp>
          <p:nvSpPr>
            <p:cNvPr id="134" name="TextBox 133">
              <a:extLst>
                <a:ext uri="{FF2B5EF4-FFF2-40B4-BE49-F238E27FC236}">
                  <a16:creationId xmlns:a16="http://schemas.microsoft.com/office/drawing/2014/main" id="{6DB33390-FE6E-646A-DA01-1BC3E24C9882}"/>
                </a:ext>
              </a:extLst>
            </p:cNvPr>
            <p:cNvSpPr txBox="1"/>
            <p:nvPr/>
          </p:nvSpPr>
          <p:spPr>
            <a:xfrm>
              <a:off x="4852571" y="4585798"/>
              <a:ext cx="948150" cy="424606"/>
            </a:xfrm>
            <a:prstGeom prst="rect">
              <a:avLst/>
            </a:prstGeom>
            <a:noFill/>
          </p:spPr>
          <p:txBody>
            <a:bodyPr wrap="square" lIns="0" tIns="0" rIns="0" bIns="0" rtlCol="0" anchor="ctr">
              <a:noAutofit/>
            </a:bodyPr>
            <a:lstStyle/>
            <a:p>
              <a:pPr algn="ctr"/>
              <a:r>
                <a:rPr lang="en-US" sz="3600" dirty="0">
                  <a:solidFill>
                    <a:schemeClr val="bg1"/>
                  </a:solidFill>
                  <a:latin typeface="Segoe UI Black" panose="020B0A02040204020203" pitchFamily="34" charset="0"/>
                  <a:ea typeface="Segoe UI Black" panose="020B0A02040204020203" pitchFamily="34" charset="0"/>
                </a:rPr>
                <a:t>5</a:t>
              </a:r>
            </a:p>
          </p:txBody>
        </p:sp>
        <p:sp>
          <p:nvSpPr>
            <p:cNvPr id="137" name="TextBox 136">
              <a:extLst>
                <a:ext uri="{FF2B5EF4-FFF2-40B4-BE49-F238E27FC236}">
                  <a16:creationId xmlns:a16="http://schemas.microsoft.com/office/drawing/2014/main" id="{9B1B1075-ED49-F206-F663-1641D94BA487}"/>
                </a:ext>
              </a:extLst>
            </p:cNvPr>
            <p:cNvSpPr txBox="1"/>
            <p:nvPr/>
          </p:nvSpPr>
          <p:spPr>
            <a:xfrm>
              <a:off x="6118072" y="4561840"/>
              <a:ext cx="3535881" cy="554351"/>
            </a:xfrm>
            <a:prstGeom prst="rect">
              <a:avLst/>
            </a:prstGeom>
            <a:noFill/>
          </p:spPr>
          <p:txBody>
            <a:bodyPr wrap="square" lIns="0" tIns="0" rIns="0" bIns="0" rtlCol="0" anchor="ctr">
              <a:noAutofit/>
            </a:bodyPr>
            <a:lstStyle/>
            <a:p>
              <a:r>
                <a:rPr lang="en-US" sz="1600" b="1" dirty="0">
                  <a:solidFill>
                    <a:schemeClr val="bg1"/>
                  </a:solidFill>
                  <a:ea typeface="Segoe UI Black" panose="020B0A02040204020203" pitchFamily="34" charset="0"/>
                </a:rPr>
                <a:t>Sponsor local events &amp; Celebrate Diversity &amp; Cultural Exchange</a:t>
              </a:r>
            </a:p>
          </p:txBody>
        </p:sp>
        <p:cxnSp>
          <p:nvCxnSpPr>
            <p:cNvPr id="138" name="Straight Connector 137">
              <a:extLst>
                <a:ext uri="{FF2B5EF4-FFF2-40B4-BE49-F238E27FC236}">
                  <a16:creationId xmlns:a16="http://schemas.microsoft.com/office/drawing/2014/main" id="{E7D74150-6D83-501C-497B-D2B1146DAD32}"/>
                </a:ext>
              </a:extLst>
            </p:cNvPr>
            <p:cNvCxnSpPr>
              <a:cxnSpLocks/>
            </p:cNvCxnSpPr>
            <p:nvPr/>
          </p:nvCxnSpPr>
          <p:spPr>
            <a:xfrm>
              <a:off x="9955561" y="4649381"/>
              <a:ext cx="0" cy="3792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B3B1E948-3360-66C5-96A2-3DB4D915F6F9}"/>
                </a:ext>
              </a:extLst>
            </p:cNvPr>
            <p:cNvGrpSpPr/>
            <p:nvPr/>
          </p:nvGrpSpPr>
          <p:grpSpPr>
            <a:xfrm>
              <a:off x="10158616" y="4576351"/>
              <a:ext cx="470510" cy="481549"/>
              <a:chOff x="2830513" y="4995863"/>
              <a:chExt cx="928688" cy="1023938"/>
            </a:xfrm>
          </p:grpSpPr>
          <p:sp>
            <p:nvSpPr>
              <p:cNvPr id="141" name="Freeform 45">
                <a:extLst>
                  <a:ext uri="{FF2B5EF4-FFF2-40B4-BE49-F238E27FC236}">
                    <a16:creationId xmlns:a16="http://schemas.microsoft.com/office/drawing/2014/main" id="{1930B186-F228-75E7-5F1C-80AFE4BD1318}"/>
                  </a:ext>
                </a:extLst>
              </p:cNvPr>
              <p:cNvSpPr>
                <a:spLocks noEditPoints="1"/>
              </p:cNvSpPr>
              <p:nvPr/>
            </p:nvSpPr>
            <p:spPr bwMode="auto">
              <a:xfrm>
                <a:off x="3468688" y="5478463"/>
                <a:ext cx="155575" cy="155575"/>
              </a:xfrm>
              <a:custGeom>
                <a:avLst/>
                <a:gdLst>
                  <a:gd name="T0" fmla="*/ 12 w 98"/>
                  <a:gd name="T1" fmla="*/ 12 h 98"/>
                  <a:gd name="T2" fmla="*/ 12 w 98"/>
                  <a:gd name="T3" fmla="*/ 85 h 98"/>
                  <a:gd name="T4" fmla="*/ 85 w 98"/>
                  <a:gd name="T5" fmla="*/ 85 h 98"/>
                  <a:gd name="T6" fmla="*/ 85 w 98"/>
                  <a:gd name="T7" fmla="*/ 12 h 98"/>
                  <a:gd name="T8" fmla="*/ 12 w 98"/>
                  <a:gd name="T9" fmla="*/ 12 h 98"/>
                  <a:gd name="T10" fmla="*/ 12 w 98"/>
                  <a:gd name="T11" fmla="*/ 0 h 98"/>
                  <a:gd name="T12" fmla="*/ 85 w 98"/>
                  <a:gd name="T13" fmla="*/ 0 h 98"/>
                  <a:gd name="T14" fmla="*/ 90 w 98"/>
                  <a:gd name="T15" fmla="*/ 2 h 98"/>
                  <a:gd name="T16" fmla="*/ 94 w 98"/>
                  <a:gd name="T17" fmla="*/ 3 h 98"/>
                  <a:gd name="T18" fmla="*/ 97 w 98"/>
                  <a:gd name="T19" fmla="*/ 7 h 98"/>
                  <a:gd name="T20" fmla="*/ 98 w 98"/>
                  <a:gd name="T21" fmla="*/ 12 h 98"/>
                  <a:gd name="T22" fmla="*/ 98 w 98"/>
                  <a:gd name="T23" fmla="*/ 85 h 98"/>
                  <a:gd name="T24" fmla="*/ 97 w 98"/>
                  <a:gd name="T25" fmla="*/ 91 h 98"/>
                  <a:gd name="T26" fmla="*/ 94 w 98"/>
                  <a:gd name="T27" fmla="*/ 94 h 98"/>
                  <a:gd name="T28" fmla="*/ 90 w 98"/>
                  <a:gd name="T29" fmla="*/ 97 h 98"/>
                  <a:gd name="T30" fmla="*/ 85 w 98"/>
                  <a:gd name="T31" fmla="*/ 98 h 98"/>
                  <a:gd name="T32" fmla="*/ 12 w 98"/>
                  <a:gd name="T33" fmla="*/ 98 h 98"/>
                  <a:gd name="T34" fmla="*/ 8 w 98"/>
                  <a:gd name="T35" fmla="*/ 97 h 98"/>
                  <a:gd name="T36" fmla="*/ 3 w 98"/>
                  <a:gd name="T37" fmla="*/ 94 h 98"/>
                  <a:gd name="T38" fmla="*/ 0 w 98"/>
                  <a:gd name="T39" fmla="*/ 91 h 98"/>
                  <a:gd name="T40" fmla="*/ 0 w 98"/>
                  <a:gd name="T41" fmla="*/ 85 h 98"/>
                  <a:gd name="T42" fmla="*/ 0 w 98"/>
                  <a:gd name="T43" fmla="*/ 12 h 98"/>
                  <a:gd name="T44" fmla="*/ 0 w 98"/>
                  <a:gd name="T45" fmla="*/ 7 h 98"/>
                  <a:gd name="T46" fmla="*/ 3 w 98"/>
                  <a:gd name="T47" fmla="*/ 3 h 98"/>
                  <a:gd name="T48" fmla="*/ 8 w 98"/>
                  <a:gd name="T49" fmla="*/ 2 h 98"/>
                  <a:gd name="T50" fmla="*/ 12 w 98"/>
                  <a:gd name="T5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98">
                    <a:moveTo>
                      <a:pt x="12" y="12"/>
                    </a:moveTo>
                    <a:lnTo>
                      <a:pt x="12" y="85"/>
                    </a:lnTo>
                    <a:lnTo>
                      <a:pt x="85" y="85"/>
                    </a:lnTo>
                    <a:lnTo>
                      <a:pt x="85" y="12"/>
                    </a:lnTo>
                    <a:lnTo>
                      <a:pt x="12" y="12"/>
                    </a:lnTo>
                    <a:close/>
                    <a:moveTo>
                      <a:pt x="12" y="0"/>
                    </a:moveTo>
                    <a:lnTo>
                      <a:pt x="85" y="0"/>
                    </a:lnTo>
                    <a:lnTo>
                      <a:pt x="90" y="2"/>
                    </a:lnTo>
                    <a:lnTo>
                      <a:pt x="94" y="3"/>
                    </a:lnTo>
                    <a:lnTo>
                      <a:pt x="97" y="7"/>
                    </a:lnTo>
                    <a:lnTo>
                      <a:pt x="98" y="12"/>
                    </a:lnTo>
                    <a:lnTo>
                      <a:pt x="98" y="85"/>
                    </a:lnTo>
                    <a:lnTo>
                      <a:pt x="97" y="91"/>
                    </a:lnTo>
                    <a:lnTo>
                      <a:pt x="94" y="94"/>
                    </a:lnTo>
                    <a:lnTo>
                      <a:pt x="90" y="97"/>
                    </a:lnTo>
                    <a:lnTo>
                      <a:pt x="85" y="98"/>
                    </a:lnTo>
                    <a:lnTo>
                      <a:pt x="12" y="98"/>
                    </a:lnTo>
                    <a:lnTo>
                      <a:pt x="8" y="97"/>
                    </a:lnTo>
                    <a:lnTo>
                      <a:pt x="3" y="94"/>
                    </a:lnTo>
                    <a:lnTo>
                      <a:pt x="0" y="91"/>
                    </a:lnTo>
                    <a:lnTo>
                      <a:pt x="0" y="85"/>
                    </a:lnTo>
                    <a:lnTo>
                      <a:pt x="0" y="12"/>
                    </a:lnTo>
                    <a:lnTo>
                      <a:pt x="0" y="7"/>
                    </a:lnTo>
                    <a:lnTo>
                      <a:pt x="3" y="3"/>
                    </a:lnTo>
                    <a:lnTo>
                      <a:pt x="8" y="2"/>
                    </a:lnTo>
                    <a:lnTo>
                      <a:pt x="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46">
                <a:extLst>
                  <a:ext uri="{FF2B5EF4-FFF2-40B4-BE49-F238E27FC236}">
                    <a16:creationId xmlns:a16="http://schemas.microsoft.com/office/drawing/2014/main" id="{998157FB-615D-9A08-5C75-D93CC805DAB4}"/>
                  </a:ext>
                </a:extLst>
              </p:cNvPr>
              <p:cNvSpPr>
                <a:spLocks noEditPoints="1"/>
              </p:cNvSpPr>
              <p:nvPr/>
            </p:nvSpPr>
            <p:spPr bwMode="auto">
              <a:xfrm>
                <a:off x="3468688" y="5729288"/>
                <a:ext cx="155575" cy="155575"/>
              </a:xfrm>
              <a:custGeom>
                <a:avLst/>
                <a:gdLst>
                  <a:gd name="T0" fmla="*/ 12 w 98"/>
                  <a:gd name="T1" fmla="*/ 13 h 98"/>
                  <a:gd name="T2" fmla="*/ 12 w 98"/>
                  <a:gd name="T3" fmla="*/ 87 h 98"/>
                  <a:gd name="T4" fmla="*/ 85 w 98"/>
                  <a:gd name="T5" fmla="*/ 87 h 98"/>
                  <a:gd name="T6" fmla="*/ 85 w 98"/>
                  <a:gd name="T7" fmla="*/ 13 h 98"/>
                  <a:gd name="T8" fmla="*/ 12 w 98"/>
                  <a:gd name="T9" fmla="*/ 13 h 98"/>
                  <a:gd name="T10" fmla="*/ 12 w 98"/>
                  <a:gd name="T11" fmla="*/ 0 h 98"/>
                  <a:gd name="T12" fmla="*/ 85 w 98"/>
                  <a:gd name="T13" fmla="*/ 0 h 98"/>
                  <a:gd name="T14" fmla="*/ 90 w 98"/>
                  <a:gd name="T15" fmla="*/ 2 h 98"/>
                  <a:gd name="T16" fmla="*/ 94 w 98"/>
                  <a:gd name="T17" fmla="*/ 5 h 98"/>
                  <a:gd name="T18" fmla="*/ 97 w 98"/>
                  <a:gd name="T19" fmla="*/ 8 h 98"/>
                  <a:gd name="T20" fmla="*/ 98 w 98"/>
                  <a:gd name="T21" fmla="*/ 13 h 98"/>
                  <a:gd name="T22" fmla="*/ 98 w 98"/>
                  <a:gd name="T23" fmla="*/ 87 h 98"/>
                  <a:gd name="T24" fmla="*/ 97 w 98"/>
                  <a:gd name="T25" fmla="*/ 91 h 98"/>
                  <a:gd name="T26" fmla="*/ 94 w 98"/>
                  <a:gd name="T27" fmla="*/ 95 h 98"/>
                  <a:gd name="T28" fmla="*/ 90 w 98"/>
                  <a:gd name="T29" fmla="*/ 97 h 98"/>
                  <a:gd name="T30" fmla="*/ 85 w 98"/>
                  <a:gd name="T31" fmla="*/ 98 h 98"/>
                  <a:gd name="T32" fmla="*/ 12 w 98"/>
                  <a:gd name="T33" fmla="*/ 98 h 98"/>
                  <a:gd name="T34" fmla="*/ 8 w 98"/>
                  <a:gd name="T35" fmla="*/ 97 h 98"/>
                  <a:gd name="T36" fmla="*/ 3 w 98"/>
                  <a:gd name="T37" fmla="*/ 95 h 98"/>
                  <a:gd name="T38" fmla="*/ 0 w 98"/>
                  <a:gd name="T39" fmla="*/ 91 h 98"/>
                  <a:gd name="T40" fmla="*/ 0 w 98"/>
                  <a:gd name="T41" fmla="*/ 87 h 98"/>
                  <a:gd name="T42" fmla="*/ 0 w 98"/>
                  <a:gd name="T43" fmla="*/ 13 h 98"/>
                  <a:gd name="T44" fmla="*/ 0 w 98"/>
                  <a:gd name="T45" fmla="*/ 8 h 98"/>
                  <a:gd name="T46" fmla="*/ 3 w 98"/>
                  <a:gd name="T47" fmla="*/ 5 h 98"/>
                  <a:gd name="T48" fmla="*/ 8 w 98"/>
                  <a:gd name="T49" fmla="*/ 2 h 98"/>
                  <a:gd name="T50" fmla="*/ 12 w 98"/>
                  <a:gd name="T5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98">
                    <a:moveTo>
                      <a:pt x="12" y="13"/>
                    </a:moveTo>
                    <a:lnTo>
                      <a:pt x="12" y="87"/>
                    </a:lnTo>
                    <a:lnTo>
                      <a:pt x="85" y="87"/>
                    </a:lnTo>
                    <a:lnTo>
                      <a:pt x="85" y="13"/>
                    </a:lnTo>
                    <a:lnTo>
                      <a:pt x="12" y="13"/>
                    </a:lnTo>
                    <a:close/>
                    <a:moveTo>
                      <a:pt x="12" y="0"/>
                    </a:moveTo>
                    <a:lnTo>
                      <a:pt x="85" y="0"/>
                    </a:lnTo>
                    <a:lnTo>
                      <a:pt x="90" y="2"/>
                    </a:lnTo>
                    <a:lnTo>
                      <a:pt x="94" y="5"/>
                    </a:lnTo>
                    <a:lnTo>
                      <a:pt x="97" y="8"/>
                    </a:lnTo>
                    <a:lnTo>
                      <a:pt x="98" y="13"/>
                    </a:lnTo>
                    <a:lnTo>
                      <a:pt x="98" y="87"/>
                    </a:lnTo>
                    <a:lnTo>
                      <a:pt x="97" y="91"/>
                    </a:lnTo>
                    <a:lnTo>
                      <a:pt x="94" y="95"/>
                    </a:lnTo>
                    <a:lnTo>
                      <a:pt x="90" y="97"/>
                    </a:lnTo>
                    <a:lnTo>
                      <a:pt x="85" y="98"/>
                    </a:lnTo>
                    <a:lnTo>
                      <a:pt x="12" y="98"/>
                    </a:lnTo>
                    <a:lnTo>
                      <a:pt x="8" y="97"/>
                    </a:lnTo>
                    <a:lnTo>
                      <a:pt x="3" y="95"/>
                    </a:lnTo>
                    <a:lnTo>
                      <a:pt x="0" y="91"/>
                    </a:lnTo>
                    <a:lnTo>
                      <a:pt x="0" y="87"/>
                    </a:lnTo>
                    <a:lnTo>
                      <a:pt x="0" y="13"/>
                    </a:lnTo>
                    <a:lnTo>
                      <a:pt x="0" y="8"/>
                    </a:lnTo>
                    <a:lnTo>
                      <a:pt x="3" y="5"/>
                    </a:lnTo>
                    <a:lnTo>
                      <a:pt x="8" y="2"/>
                    </a:lnTo>
                    <a:lnTo>
                      <a:pt x="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47">
                <a:extLst>
                  <a:ext uri="{FF2B5EF4-FFF2-40B4-BE49-F238E27FC236}">
                    <a16:creationId xmlns:a16="http://schemas.microsoft.com/office/drawing/2014/main" id="{5146E36B-12BE-5C3F-574C-6D1404A7B3DB}"/>
                  </a:ext>
                </a:extLst>
              </p:cNvPr>
              <p:cNvSpPr>
                <a:spLocks noEditPoints="1"/>
              </p:cNvSpPr>
              <p:nvPr/>
            </p:nvSpPr>
            <p:spPr bwMode="auto">
              <a:xfrm>
                <a:off x="3216275" y="5729288"/>
                <a:ext cx="155575" cy="155575"/>
              </a:xfrm>
              <a:custGeom>
                <a:avLst/>
                <a:gdLst>
                  <a:gd name="T0" fmla="*/ 13 w 98"/>
                  <a:gd name="T1" fmla="*/ 13 h 98"/>
                  <a:gd name="T2" fmla="*/ 13 w 98"/>
                  <a:gd name="T3" fmla="*/ 87 h 98"/>
                  <a:gd name="T4" fmla="*/ 86 w 98"/>
                  <a:gd name="T5" fmla="*/ 87 h 98"/>
                  <a:gd name="T6" fmla="*/ 86 w 98"/>
                  <a:gd name="T7" fmla="*/ 13 h 98"/>
                  <a:gd name="T8" fmla="*/ 13 w 98"/>
                  <a:gd name="T9" fmla="*/ 13 h 98"/>
                  <a:gd name="T10" fmla="*/ 13 w 98"/>
                  <a:gd name="T11" fmla="*/ 0 h 98"/>
                  <a:gd name="T12" fmla="*/ 86 w 98"/>
                  <a:gd name="T13" fmla="*/ 0 h 98"/>
                  <a:gd name="T14" fmla="*/ 90 w 98"/>
                  <a:gd name="T15" fmla="*/ 2 h 98"/>
                  <a:gd name="T16" fmla="*/ 95 w 98"/>
                  <a:gd name="T17" fmla="*/ 5 h 98"/>
                  <a:gd name="T18" fmla="*/ 98 w 98"/>
                  <a:gd name="T19" fmla="*/ 8 h 98"/>
                  <a:gd name="T20" fmla="*/ 98 w 98"/>
                  <a:gd name="T21" fmla="*/ 13 h 98"/>
                  <a:gd name="T22" fmla="*/ 98 w 98"/>
                  <a:gd name="T23" fmla="*/ 87 h 98"/>
                  <a:gd name="T24" fmla="*/ 98 w 98"/>
                  <a:gd name="T25" fmla="*/ 91 h 98"/>
                  <a:gd name="T26" fmla="*/ 95 w 98"/>
                  <a:gd name="T27" fmla="*/ 95 h 98"/>
                  <a:gd name="T28" fmla="*/ 90 w 98"/>
                  <a:gd name="T29" fmla="*/ 97 h 98"/>
                  <a:gd name="T30" fmla="*/ 86 w 98"/>
                  <a:gd name="T31" fmla="*/ 98 h 98"/>
                  <a:gd name="T32" fmla="*/ 13 w 98"/>
                  <a:gd name="T33" fmla="*/ 98 h 98"/>
                  <a:gd name="T34" fmla="*/ 8 w 98"/>
                  <a:gd name="T35" fmla="*/ 97 h 98"/>
                  <a:gd name="T36" fmla="*/ 4 w 98"/>
                  <a:gd name="T37" fmla="*/ 95 h 98"/>
                  <a:gd name="T38" fmla="*/ 1 w 98"/>
                  <a:gd name="T39" fmla="*/ 91 h 98"/>
                  <a:gd name="T40" fmla="*/ 0 w 98"/>
                  <a:gd name="T41" fmla="*/ 87 h 98"/>
                  <a:gd name="T42" fmla="*/ 0 w 98"/>
                  <a:gd name="T43" fmla="*/ 13 h 98"/>
                  <a:gd name="T44" fmla="*/ 1 w 98"/>
                  <a:gd name="T45" fmla="*/ 8 h 98"/>
                  <a:gd name="T46" fmla="*/ 4 w 98"/>
                  <a:gd name="T47" fmla="*/ 5 h 98"/>
                  <a:gd name="T48" fmla="*/ 8 w 98"/>
                  <a:gd name="T49" fmla="*/ 2 h 98"/>
                  <a:gd name="T50" fmla="*/ 13 w 98"/>
                  <a:gd name="T5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98">
                    <a:moveTo>
                      <a:pt x="13" y="13"/>
                    </a:moveTo>
                    <a:lnTo>
                      <a:pt x="13" y="87"/>
                    </a:lnTo>
                    <a:lnTo>
                      <a:pt x="86" y="87"/>
                    </a:lnTo>
                    <a:lnTo>
                      <a:pt x="86" y="13"/>
                    </a:lnTo>
                    <a:lnTo>
                      <a:pt x="13" y="13"/>
                    </a:lnTo>
                    <a:close/>
                    <a:moveTo>
                      <a:pt x="13" y="0"/>
                    </a:moveTo>
                    <a:lnTo>
                      <a:pt x="86" y="0"/>
                    </a:lnTo>
                    <a:lnTo>
                      <a:pt x="90" y="2"/>
                    </a:lnTo>
                    <a:lnTo>
                      <a:pt x="95" y="5"/>
                    </a:lnTo>
                    <a:lnTo>
                      <a:pt x="98" y="8"/>
                    </a:lnTo>
                    <a:lnTo>
                      <a:pt x="98" y="13"/>
                    </a:lnTo>
                    <a:lnTo>
                      <a:pt x="98" y="87"/>
                    </a:lnTo>
                    <a:lnTo>
                      <a:pt x="98" y="91"/>
                    </a:lnTo>
                    <a:lnTo>
                      <a:pt x="95" y="95"/>
                    </a:lnTo>
                    <a:lnTo>
                      <a:pt x="90" y="97"/>
                    </a:lnTo>
                    <a:lnTo>
                      <a:pt x="86" y="98"/>
                    </a:lnTo>
                    <a:lnTo>
                      <a:pt x="13" y="98"/>
                    </a:lnTo>
                    <a:lnTo>
                      <a:pt x="8" y="97"/>
                    </a:lnTo>
                    <a:lnTo>
                      <a:pt x="4" y="95"/>
                    </a:lnTo>
                    <a:lnTo>
                      <a:pt x="1" y="91"/>
                    </a:lnTo>
                    <a:lnTo>
                      <a:pt x="0" y="87"/>
                    </a:lnTo>
                    <a:lnTo>
                      <a:pt x="0" y="13"/>
                    </a:lnTo>
                    <a:lnTo>
                      <a:pt x="1" y="8"/>
                    </a:lnTo>
                    <a:lnTo>
                      <a:pt x="4" y="5"/>
                    </a:lnTo>
                    <a:lnTo>
                      <a:pt x="8" y="2"/>
                    </a:lnTo>
                    <a:lnTo>
                      <a:pt x="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48">
                <a:extLst>
                  <a:ext uri="{FF2B5EF4-FFF2-40B4-BE49-F238E27FC236}">
                    <a16:creationId xmlns:a16="http://schemas.microsoft.com/office/drawing/2014/main" id="{2092C229-60EC-91D1-9122-0A67DB3D8DB7}"/>
                  </a:ext>
                </a:extLst>
              </p:cNvPr>
              <p:cNvSpPr>
                <a:spLocks noEditPoints="1"/>
              </p:cNvSpPr>
              <p:nvPr/>
            </p:nvSpPr>
            <p:spPr bwMode="auto">
              <a:xfrm>
                <a:off x="2965450" y="5478463"/>
                <a:ext cx="153988" cy="155575"/>
              </a:xfrm>
              <a:custGeom>
                <a:avLst/>
                <a:gdLst>
                  <a:gd name="T0" fmla="*/ 13 w 97"/>
                  <a:gd name="T1" fmla="*/ 12 h 98"/>
                  <a:gd name="T2" fmla="*/ 13 w 97"/>
                  <a:gd name="T3" fmla="*/ 85 h 98"/>
                  <a:gd name="T4" fmla="*/ 86 w 97"/>
                  <a:gd name="T5" fmla="*/ 85 h 98"/>
                  <a:gd name="T6" fmla="*/ 86 w 97"/>
                  <a:gd name="T7" fmla="*/ 12 h 98"/>
                  <a:gd name="T8" fmla="*/ 13 w 97"/>
                  <a:gd name="T9" fmla="*/ 12 h 98"/>
                  <a:gd name="T10" fmla="*/ 13 w 97"/>
                  <a:gd name="T11" fmla="*/ 0 h 98"/>
                  <a:gd name="T12" fmla="*/ 86 w 97"/>
                  <a:gd name="T13" fmla="*/ 0 h 98"/>
                  <a:gd name="T14" fmla="*/ 90 w 97"/>
                  <a:gd name="T15" fmla="*/ 2 h 98"/>
                  <a:gd name="T16" fmla="*/ 95 w 97"/>
                  <a:gd name="T17" fmla="*/ 3 h 98"/>
                  <a:gd name="T18" fmla="*/ 96 w 97"/>
                  <a:gd name="T19" fmla="*/ 7 h 98"/>
                  <a:gd name="T20" fmla="*/ 97 w 97"/>
                  <a:gd name="T21" fmla="*/ 12 h 98"/>
                  <a:gd name="T22" fmla="*/ 97 w 97"/>
                  <a:gd name="T23" fmla="*/ 85 h 98"/>
                  <a:gd name="T24" fmla="*/ 96 w 97"/>
                  <a:gd name="T25" fmla="*/ 91 h 98"/>
                  <a:gd name="T26" fmla="*/ 95 w 97"/>
                  <a:gd name="T27" fmla="*/ 94 h 98"/>
                  <a:gd name="T28" fmla="*/ 90 w 97"/>
                  <a:gd name="T29" fmla="*/ 97 h 98"/>
                  <a:gd name="T30" fmla="*/ 86 w 97"/>
                  <a:gd name="T31" fmla="*/ 98 h 98"/>
                  <a:gd name="T32" fmla="*/ 13 w 97"/>
                  <a:gd name="T33" fmla="*/ 98 h 98"/>
                  <a:gd name="T34" fmla="*/ 7 w 97"/>
                  <a:gd name="T35" fmla="*/ 97 h 98"/>
                  <a:gd name="T36" fmla="*/ 4 w 97"/>
                  <a:gd name="T37" fmla="*/ 94 h 98"/>
                  <a:gd name="T38" fmla="*/ 1 w 97"/>
                  <a:gd name="T39" fmla="*/ 91 h 98"/>
                  <a:gd name="T40" fmla="*/ 0 w 97"/>
                  <a:gd name="T41" fmla="*/ 85 h 98"/>
                  <a:gd name="T42" fmla="*/ 0 w 97"/>
                  <a:gd name="T43" fmla="*/ 12 h 98"/>
                  <a:gd name="T44" fmla="*/ 1 w 97"/>
                  <a:gd name="T45" fmla="*/ 7 h 98"/>
                  <a:gd name="T46" fmla="*/ 4 w 97"/>
                  <a:gd name="T47" fmla="*/ 3 h 98"/>
                  <a:gd name="T48" fmla="*/ 7 w 97"/>
                  <a:gd name="T49" fmla="*/ 2 h 98"/>
                  <a:gd name="T50" fmla="*/ 13 w 97"/>
                  <a:gd name="T5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98">
                    <a:moveTo>
                      <a:pt x="13" y="12"/>
                    </a:moveTo>
                    <a:lnTo>
                      <a:pt x="13" y="85"/>
                    </a:lnTo>
                    <a:lnTo>
                      <a:pt x="86" y="85"/>
                    </a:lnTo>
                    <a:lnTo>
                      <a:pt x="86" y="12"/>
                    </a:lnTo>
                    <a:lnTo>
                      <a:pt x="13" y="12"/>
                    </a:lnTo>
                    <a:close/>
                    <a:moveTo>
                      <a:pt x="13" y="0"/>
                    </a:moveTo>
                    <a:lnTo>
                      <a:pt x="86" y="0"/>
                    </a:lnTo>
                    <a:lnTo>
                      <a:pt x="90" y="2"/>
                    </a:lnTo>
                    <a:lnTo>
                      <a:pt x="95" y="3"/>
                    </a:lnTo>
                    <a:lnTo>
                      <a:pt x="96" y="7"/>
                    </a:lnTo>
                    <a:lnTo>
                      <a:pt x="97" y="12"/>
                    </a:lnTo>
                    <a:lnTo>
                      <a:pt x="97" y="85"/>
                    </a:lnTo>
                    <a:lnTo>
                      <a:pt x="96" y="91"/>
                    </a:lnTo>
                    <a:lnTo>
                      <a:pt x="95" y="94"/>
                    </a:lnTo>
                    <a:lnTo>
                      <a:pt x="90" y="97"/>
                    </a:lnTo>
                    <a:lnTo>
                      <a:pt x="86" y="98"/>
                    </a:lnTo>
                    <a:lnTo>
                      <a:pt x="13" y="98"/>
                    </a:lnTo>
                    <a:lnTo>
                      <a:pt x="7" y="97"/>
                    </a:lnTo>
                    <a:lnTo>
                      <a:pt x="4" y="94"/>
                    </a:lnTo>
                    <a:lnTo>
                      <a:pt x="1" y="91"/>
                    </a:lnTo>
                    <a:lnTo>
                      <a:pt x="0" y="85"/>
                    </a:lnTo>
                    <a:lnTo>
                      <a:pt x="0" y="12"/>
                    </a:lnTo>
                    <a:lnTo>
                      <a:pt x="1" y="7"/>
                    </a:lnTo>
                    <a:lnTo>
                      <a:pt x="4" y="3"/>
                    </a:lnTo>
                    <a:lnTo>
                      <a:pt x="7" y="2"/>
                    </a:lnTo>
                    <a:lnTo>
                      <a:pt x="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49">
                <a:extLst>
                  <a:ext uri="{FF2B5EF4-FFF2-40B4-BE49-F238E27FC236}">
                    <a16:creationId xmlns:a16="http://schemas.microsoft.com/office/drawing/2014/main" id="{CBFB0119-AAAA-42D0-76F5-EF2E12153CF0}"/>
                  </a:ext>
                </a:extLst>
              </p:cNvPr>
              <p:cNvSpPr>
                <a:spLocks noEditPoints="1"/>
              </p:cNvSpPr>
              <p:nvPr/>
            </p:nvSpPr>
            <p:spPr bwMode="auto">
              <a:xfrm>
                <a:off x="3216275" y="5478463"/>
                <a:ext cx="155575" cy="155575"/>
              </a:xfrm>
              <a:custGeom>
                <a:avLst/>
                <a:gdLst>
                  <a:gd name="T0" fmla="*/ 13 w 98"/>
                  <a:gd name="T1" fmla="*/ 12 h 98"/>
                  <a:gd name="T2" fmla="*/ 13 w 98"/>
                  <a:gd name="T3" fmla="*/ 85 h 98"/>
                  <a:gd name="T4" fmla="*/ 86 w 98"/>
                  <a:gd name="T5" fmla="*/ 85 h 98"/>
                  <a:gd name="T6" fmla="*/ 86 w 98"/>
                  <a:gd name="T7" fmla="*/ 12 h 98"/>
                  <a:gd name="T8" fmla="*/ 13 w 98"/>
                  <a:gd name="T9" fmla="*/ 12 h 98"/>
                  <a:gd name="T10" fmla="*/ 13 w 98"/>
                  <a:gd name="T11" fmla="*/ 0 h 98"/>
                  <a:gd name="T12" fmla="*/ 86 w 98"/>
                  <a:gd name="T13" fmla="*/ 0 h 98"/>
                  <a:gd name="T14" fmla="*/ 90 w 98"/>
                  <a:gd name="T15" fmla="*/ 2 h 98"/>
                  <a:gd name="T16" fmla="*/ 95 w 98"/>
                  <a:gd name="T17" fmla="*/ 3 h 98"/>
                  <a:gd name="T18" fmla="*/ 98 w 98"/>
                  <a:gd name="T19" fmla="*/ 7 h 98"/>
                  <a:gd name="T20" fmla="*/ 98 w 98"/>
                  <a:gd name="T21" fmla="*/ 12 h 98"/>
                  <a:gd name="T22" fmla="*/ 98 w 98"/>
                  <a:gd name="T23" fmla="*/ 85 h 98"/>
                  <a:gd name="T24" fmla="*/ 98 w 98"/>
                  <a:gd name="T25" fmla="*/ 91 h 98"/>
                  <a:gd name="T26" fmla="*/ 95 w 98"/>
                  <a:gd name="T27" fmla="*/ 94 h 98"/>
                  <a:gd name="T28" fmla="*/ 90 w 98"/>
                  <a:gd name="T29" fmla="*/ 97 h 98"/>
                  <a:gd name="T30" fmla="*/ 86 w 98"/>
                  <a:gd name="T31" fmla="*/ 98 h 98"/>
                  <a:gd name="T32" fmla="*/ 13 w 98"/>
                  <a:gd name="T33" fmla="*/ 98 h 98"/>
                  <a:gd name="T34" fmla="*/ 8 w 98"/>
                  <a:gd name="T35" fmla="*/ 97 h 98"/>
                  <a:gd name="T36" fmla="*/ 4 w 98"/>
                  <a:gd name="T37" fmla="*/ 94 h 98"/>
                  <a:gd name="T38" fmla="*/ 1 w 98"/>
                  <a:gd name="T39" fmla="*/ 91 h 98"/>
                  <a:gd name="T40" fmla="*/ 0 w 98"/>
                  <a:gd name="T41" fmla="*/ 85 h 98"/>
                  <a:gd name="T42" fmla="*/ 0 w 98"/>
                  <a:gd name="T43" fmla="*/ 12 h 98"/>
                  <a:gd name="T44" fmla="*/ 1 w 98"/>
                  <a:gd name="T45" fmla="*/ 7 h 98"/>
                  <a:gd name="T46" fmla="*/ 4 w 98"/>
                  <a:gd name="T47" fmla="*/ 3 h 98"/>
                  <a:gd name="T48" fmla="*/ 8 w 98"/>
                  <a:gd name="T49" fmla="*/ 2 h 98"/>
                  <a:gd name="T50" fmla="*/ 13 w 98"/>
                  <a:gd name="T5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98">
                    <a:moveTo>
                      <a:pt x="13" y="12"/>
                    </a:moveTo>
                    <a:lnTo>
                      <a:pt x="13" y="85"/>
                    </a:lnTo>
                    <a:lnTo>
                      <a:pt x="86" y="85"/>
                    </a:lnTo>
                    <a:lnTo>
                      <a:pt x="86" y="12"/>
                    </a:lnTo>
                    <a:lnTo>
                      <a:pt x="13" y="12"/>
                    </a:lnTo>
                    <a:close/>
                    <a:moveTo>
                      <a:pt x="13" y="0"/>
                    </a:moveTo>
                    <a:lnTo>
                      <a:pt x="86" y="0"/>
                    </a:lnTo>
                    <a:lnTo>
                      <a:pt x="90" y="2"/>
                    </a:lnTo>
                    <a:lnTo>
                      <a:pt x="95" y="3"/>
                    </a:lnTo>
                    <a:lnTo>
                      <a:pt x="98" y="7"/>
                    </a:lnTo>
                    <a:lnTo>
                      <a:pt x="98" y="12"/>
                    </a:lnTo>
                    <a:lnTo>
                      <a:pt x="98" y="85"/>
                    </a:lnTo>
                    <a:lnTo>
                      <a:pt x="98" y="91"/>
                    </a:lnTo>
                    <a:lnTo>
                      <a:pt x="95" y="94"/>
                    </a:lnTo>
                    <a:lnTo>
                      <a:pt x="90" y="97"/>
                    </a:lnTo>
                    <a:lnTo>
                      <a:pt x="86" y="98"/>
                    </a:lnTo>
                    <a:lnTo>
                      <a:pt x="13" y="98"/>
                    </a:lnTo>
                    <a:lnTo>
                      <a:pt x="8" y="97"/>
                    </a:lnTo>
                    <a:lnTo>
                      <a:pt x="4" y="94"/>
                    </a:lnTo>
                    <a:lnTo>
                      <a:pt x="1" y="91"/>
                    </a:lnTo>
                    <a:lnTo>
                      <a:pt x="0" y="85"/>
                    </a:lnTo>
                    <a:lnTo>
                      <a:pt x="0" y="12"/>
                    </a:lnTo>
                    <a:lnTo>
                      <a:pt x="1" y="7"/>
                    </a:lnTo>
                    <a:lnTo>
                      <a:pt x="4" y="3"/>
                    </a:lnTo>
                    <a:lnTo>
                      <a:pt x="8" y="2"/>
                    </a:lnTo>
                    <a:lnTo>
                      <a:pt x="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50">
                <a:extLst>
                  <a:ext uri="{FF2B5EF4-FFF2-40B4-BE49-F238E27FC236}">
                    <a16:creationId xmlns:a16="http://schemas.microsoft.com/office/drawing/2014/main" id="{C71F8B2F-7210-3B8C-A8B6-A1386A44870A}"/>
                  </a:ext>
                </a:extLst>
              </p:cNvPr>
              <p:cNvSpPr>
                <a:spLocks noEditPoints="1"/>
              </p:cNvSpPr>
              <p:nvPr/>
            </p:nvSpPr>
            <p:spPr bwMode="auto">
              <a:xfrm>
                <a:off x="2965450" y="5729288"/>
                <a:ext cx="153988" cy="155575"/>
              </a:xfrm>
              <a:custGeom>
                <a:avLst/>
                <a:gdLst>
                  <a:gd name="T0" fmla="*/ 13 w 97"/>
                  <a:gd name="T1" fmla="*/ 13 h 98"/>
                  <a:gd name="T2" fmla="*/ 13 w 97"/>
                  <a:gd name="T3" fmla="*/ 87 h 98"/>
                  <a:gd name="T4" fmla="*/ 86 w 97"/>
                  <a:gd name="T5" fmla="*/ 87 h 98"/>
                  <a:gd name="T6" fmla="*/ 86 w 97"/>
                  <a:gd name="T7" fmla="*/ 13 h 98"/>
                  <a:gd name="T8" fmla="*/ 13 w 97"/>
                  <a:gd name="T9" fmla="*/ 13 h 98"/>
                  <a:gd name="T10" fmla="*/ 13 w 97"/>
                  <a:gd name="T11" fmla="*/ 0 h 98"/>
                  <a:gd name="T12" fmla="*/ 86 w 97"/>
                  <a:gd name="T13" fmla="*/ 0 h 98"/>
                  <a:gd name="T14" fmla="*/ 90 w 97"/>
                  <a:gd name="T15" fmla="*/ 2 h 98"/>
                  <a:gd name="T16" fmla="*/ 95 w 97"/>
                  <a:gd name="T17" fmla="*/ 5 h 98"/>
                  <a:gd name="T18" fmla="*/ 96 w 97"/>
                  <a:gd name="T19" fmla="*/ 8 h 98"/>
                  <a:gd name="T20" fmla="*/ 97 w 97"/>
                  <a:gd name="T21" fmla="*/ 13 h 98"/>
                  <a:gd name="T22" fmla="*/ 97 w 97"/>
                  <a:gd name="T23" fmla="*/ 87 h 98"/>
                  <a:gd name="T24" fmla="*/ 96 w 97"/>
                  <a:gd name="T25" fmla="*/ 91 h 98"/>
                  <a:gd name="T26" fmla="*/ 95 w 97"/>
                  <a:gd name="T27" fmla="*/ 95 h 98"/>
                  <a:gd name="T28" fmla="*/ 90 w 97"/>
                  <a:gd name="T29" fmla="*/ 97 h 98"/>
                  <a:gd name="T30" fmla="*/ 86 w 97"/>
                  <a:gd name="T31" fmla="*/ 98 h 98"/>
                  <a:gd name="T32" fmla="*/ 13 w 97"/>
                  <a:gd name="T33" fmla="*/ 98 h 98"/>
                  <a:gd name="T34" fmla="*/ 7 w 97"/>
                  <a:gd name="T35" fmla="*/ 97 h 98"/>
                  <a:gd name="T36" fmla="*/ 4 w 97"/>
                  <a:gd name="T37" fmla="*/ 95 h 98"/>
                  <a:gd name="T38" fmla="*/ 1 w 97"/>
                  <a:gd name="T39" fmla="*/ 91 h 98"/>
                  <a:gd name="T40" fmla="*/ 0 w 97"/>
                  <a:gd name="T41" fmla="*/ 87 h 98"/>
                  <a:gd name="T42" fmla="*/ 0 w 97"/>
                  <a:gd name="T43" fmla="*/ 13 h 98"/>
                  <a:gd name="T44" fmla="*/ 1 w 97"/>
                  <a:gd name="T45" fmla="*/ 8 h 98"/>
                  <a:gd name="T46" fmla="*/ 4 w 97"/>
                  <a:gd name="T47" fmla="*/ 5 h 98"/>
                  <a:gd name="T48" fmla="*/ 7 w 97"/>
                  <a:gd name="T49" fmla="*/ 2 h 98"/>
                  <a:gd name="T50" fmla="*/ 13 w 97"/>
                  <a:gd name="T5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98">
                    <a:moveTo>
                      <a:pt x="13" y="13"/>
                    </a:moveTo>
                    <a:lnTo>
                      <a:pt x="13" y="87"/>
                    </a:lnTo>
                    <a:lnTo>
                      <a:pt x="86" y="87"/>
                    </a:lnTo>
                    <a:lnTo>
                      <a:pt x="86" y="13"/>
                    </a:lnTo>
                    <a:lnTo>
                      <a:pt x="13" y="13"/>
                    </a:lnTo>
                    <a:close/>
                    <a:moveTo>
                      <a:pt x="13" y="0"/>
                    </a:moveTo>
                    <a:lnTo>
                      <a:pt x="86" y="0"/>
                    </a:lnTo>
                    <a:lnTo>
                      <a:pt x="90" y="2"/>
                    </a:lnTo>
                    <a:lnTo>
                      <a:pt x="95" y="5"/>
                    </a:lnTo>
                    <a:lnTo>
                      <a:pt x="96" y="8"/>
                    </a:lnTo>
                    <a:lnTo>
                      <a:pt x="97" y="13"/>
                    </a:lnTo>
                    <a:lnTo>
                      <a:pt x="97" y="87"/>
                    </a:lnTo>
                    <a:lnTo>
                      <a:pt x="96" y="91"/>
                    </a:lnTo>
                    <a:lnTo>
                      <a:pt x="95" y="95"/>
                    </a:lnTo>
                    <a:lnTo>
                      <a:pt x="90" y="97"/>
                    </a:lnTo>
                    <a:lnTo>
                      <a:pt x="86" y="98"/>
                    </a:lnTo>
                    <a:lnTo>
                      <a:pt x="13" y="98"/>
                    </a:lnTo>
                    <a:lnTo>
                      <a:pt x="7" y="97"/>
                    </a:lnTo>
                    <a:lnTo>
                      <a:pt x="4" y="95"/>
                    </a:lnTo>
                    <a:lnTo>
                      <a:pt x="1" y="91"/>
                    </a:lnTo>
                    <a:lnTo>
                      <a:pt x="0" y="87"/>
                    </a:lnTo>
                    <a:lnTo>
                      <a:pt x="0" y="13"/>
                    </a:lnTo>
                    <a:lnTo>
                      <a:pt x="1" y="8"/>
                    </a:lnTo>
                    <a:lnTo>
                      <a:pt x="4" y="5"/>
                    </a:lnTo>
                    <a:lnTo>
                      <a:pt x="7" y="2"/>
                    </a:lnTo>
                    <a:lnTo>
                      <a:pt x="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51">
                <a:extLst>
                  <a:ext uri="{FF2B5EF4-FFF2-40B4-BE49-F238E27FC236}">
                    <a16:creationId xmlns:a16="http://schemas.microsoft.com/office/drawing/2014/main" id="{E538A753-E73D-2BCC-546C-C955D062C9E0}"/>
                  </a:ext>
                </a:extLst>
              </p:cNvPr>
              <p:cNvSpPr>
                <a:spLocks noEditPoints="1"/>
              </p:cNvSpPr>
              <p:nvPr/>
            </p:nvSpPr>
            <p:spPr bwMode="auto">
              <a:xfrm>
                <a:off x="2830513" y="4995863"/>
                <a:ext cx="928688" cy="1023938"/>
              </a:xfrm>
              <a:custGeom>
                <a:avLst/>
                <a:gdLst>
                  <a:gd name="T0" fmla="*/ 24 w 585"/>
                  <a:gd name="T1" fmla="*/ 596 h 645"/>
                  <a:gd name="T2" fmla="*/ 36 w 585"/>
                  <a:gd name="T3" fmla="*/ 618 h 645"/>
                  <a:gd name="T4" fmla="*/ 536 w 585"/>
                  <a:gd name="T5" fmla="*/ 621 h 645"/>
                  <a:gd name="T6" fmla="*/ 558 w 585"/>
                  <a:gd name="T7" fmla="*/ 609 h 645"/>
                  <a:gd name="T8" fmla="*/ 560 w 585"/>
                  <a:gd name="T9" fmla="*/ 242 h 645"/>
                  <a:gd name="T10" fmla="*/ 24 w 585"/>
                  <a:gd name="T11" fmla="*/ 218 h 645"/>
                  <a:gd name="T12" fmla="*/ 560 w 585"/>
                  <a:gd name="T13" fmla="*/ 231 h 645"/>
                  <a:gd name="T14" fmla="*/ 24 w 585"/>
                  <a:gd name="T15" fmla="*/ 218 h 645"/>
                  <a:gd name="T16" fmla="*/ 36 w 585"/>
                  <a:gd name="T17" fmla="*/ 100 h 645"/>
                  <a:gd name="T18" fmla="*/ 24 w 585"/>
                  <a:gd name="T19" fmla="*/ 122 h 645"/>
                  <a:gd name="T20" fmla="*/ 560 w 585"/>
                  <a:gd name="T21" fmla="*/ 207 h 645"/>
                  <a:gd name="T22" fmla="*/ 558 w 585"/>
                  <a:gd name="T23" fmla="*/ 109 h 645"/>
                  <a:gd name="T24" fmla="*/ 536 w 585"/>
                  <a:gd name="T25" fmla="*/ 97 h 645"/>
                  <a:gd name="T26" fmla="*/ 476 w 585"/>
                  <a:gd name="T27" fmla="*/ 115 h 645"/>
                  <a:gd name="T28" fmla="*/ 458 w 585"/>
                  <a:gd name="T29" fmla="*/ 153 h 645"/>
                  <a:gd name="T30" fmla="*/ 420 w 585"/>
                  <a:gd name="T31" fmla="*/ 171 h 645"/>
                  <a:gd name="T32" fmla="*/ 381 w 585"/>
                  <a:gd name="T33" fmla="*/ 153 h 645"/>
                  <a:gd name="T34" fmla="*/ 365 w 585"/>
                  <a:gd name="T35" fmla="*/ 115 h 645"/>
                  <a:gd name="T36" fmla="*/ 220 w 585"/>
                  <a:gd name="T37" fmla="*/ 97 h 645"/>
                  <a:gd name="T38" fmla="*/ 216 w 585"/>
                  <a:gd name="T39" fmla="*/ 136 h 645"/>
                  <a:gd name="T40" fmla="*/ 185 w 585"/>
                  <a:gd name="T41" fmla="*/ 166 h 645"/>
                  <a:gd name="T42" fmla="*/ 142 w 585"/>
                  <a:gd name="T43" fmla="*/ 166 h 645"/>
                  <a:gd name="T44" fmla="*/ 114 w 585"/>
                  <a:gd name="T45" fmla="*/ 136 h 645"/>
                  <a:gd name="T46" fmla="*/ 109 w 585"/>
                  <a:gd name="T47" fmla="*/ 97 h 645"/>
                  <a:gd name="T48" fmla="*/ 420 w 585"/>
                  <a:gd name="T49" fmla="*/ 24 h 645"/>
                  <a:gd name="T50" fmla="*/ 394 w 585"/>
                  <a:gd name="T51" fmla="*/ 38 h 645"/>
                  <a:gd name="T52" fmla="*/ 389 w 585"/>
                  <a:gd name="T53" fmla="*/ 115 h 645"/>
                  <a:gd name="T54" fmla="*/ 405 w 585"/>
                  <a:gd name="T55" fmla="*/ 142 h 645"/>
                  <a:gd name="T56" fmla="*/ 435 w 585"/>
                  <a:gd name="T57" fmla="*/ 142 h 645"/>
                  <a:gd name="T58" fmla="*/ 451 w 585"/>
                  <a:gd name="T59" fmla="*/ 115 h 645"/>
                  <a:gd name="T60" fmla="*/ 447 w 585"/>
                  <a:gd name="T61" fmla="*/ 38 h 645"/>
                  <a:gd name="T62" fmla="*/ 420 w 585"/>
                  <a:gd name="T63" fmla="*/ 24 h 645"/>
                  <a:gd name="T64" fmla="*/ 149 w 585"/>
                  <a:gd name="T65" fmla="*/ 28 h 645"/>
                  <a:gd name="T66" fmla="*/ 134 w 585"/>
                  <a:gd name="T67" fmla="*/ 54 h 645"/>
                  <a:gd name="T68" fmla="*/ 138 w 585"/>
                  <a:gd name="T69" fmla="*/ 130 h 645"/>
                  <a:gd name="T70" fmla="*/ 164 w 585"/>
                  <a:gd name="T71" fmla="*/ 146 h 645"/>
                  <a:gd name="T72" fmla="*/ 191 w 585"/>
                  <a:gd name="T73" fmla="*/ 130 h 645"/>
                  <a:gd name="T74" fmla="*/ 195 w 585"/>
                  <a:gd name="T75" fmla="*/ 54 h 645"/>
                  <a:gd name="T76" fmla="*/ 180 w 585"/>
                  <a:gd name="T77" fmla="*/ 28 h 645"/>
                  <a:gd name="T78" fmla="*/ 164 w 585"/>
                  <a:gd name="T79" fmla="*/ 0 h 645"/>
                  <a:gd name="T80" fmla="*/ 203 w 585"/>
                  <a:gd name="T81" fmla="*/ 15 h 645"/>
                  <a:gd name="T82" fmla="*/ 220 w 585"/>
                  <a:gd name="T83" fmla="*/ 54 h 645"/>
                  <a:gd name="T84" fmla="*/ 365 w 585"/>
                  <a:gd name="T85" fmla="*/ 73 h 645"/>
                  <a:gd name="T86" fmla="*/ 369 w 585"/>
                  <a:gd name="T87" fmla="*/ 33 h 645"/>
                  <a:gd name="T88" fmla="*/ 400 w 585"/>
                  <a:gd name="T89" fmla="*/ 4 h 645"/>
                  <a:gd name="T90" fmla="*/ 441 w 585"/>
                  <a:gd name="T91" fmla="*/ 4 h 645"/>
                  <a:gd name="T92" fmla="*/ 471 w 585"/>
                  <a:gd name="T93" fmla="*/ 33 h 645"/>
                  <a:gd name="T94" fmla="*/ 476 w 585"/>
                  <a:gd name="T95" fmla="*/ 73 h 645"/>
                  <a:gd name="T96" fmla="*/ 555 w 585"/>
                  <a:gd name="T97" fmla="*/ 76 h 645"/>
                  <a:gd name="T98" fmla="*/ 581 w 585"/>
                  <a:gd name="T99" fmla="*/ 102 h 645"/>
                  <a:gd name="T100" fmla="*/ 585 w 585"/>
                  <a:gd name="T101" fmla="*/ 596 h 645"/>
                  <a:gd name="T102" fmla="*/ 571 w 585"/>
                  <a:gd name="T103" fmla="*/ 631 h 645"/>
                  <a:gd name="T104" fmla="*/ 536 w 585"/>
                  <a:gd name="T105" fmla="*/ 645 h 645"/>
                  <a:gd name="T106" fmla="*/ 30 w 585"/>
                  <a:gd name="T107" fmla="*/ 642 h 645"/>
                  <a:gd name="T108" fmla="*/ 3 w 585"/>
                  <a:gd name="T109" fmla="*/ 616 h 645"/>
                  <a:gd name="T110" fmla="*/ 0 w 585"/>
                  <a:gd name="T111" fmla="*/ 122 h 645"/>
                  <a:gd name="T112" fmla="*/ 14 w 585"/>
                  <a:gd name="T113" fmla="*/ 87 h 645"/>
                  <a:gd name="T114" fmla="*/ 49 w 585"/>
                  <a:gd name="T115" fmla="*/ 73 h 645"/>
                  <a:gd name="T116" fmla="*/ 109 w 585"/>
                  <a:gd name="T117" fmla="*/ 54 h 645"/>
                  <a:gd name="T118" fmla="*/ 125 w 585"/>
                  <a:gd name="T119" fmla="*/ 15 h 645"/>
                  <a:gd name="T120" fmla="*/ 164 w 585"/>
                  <a:gd name="T121"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5" h="645">
                    <a:moveTo>
                      <a:pt x="24" y="242"/>
                    </a:moveTo>
                    <a:lnTo>
                      <a:pt x="24" y="596"/>
                    </a:lnTo>
                    <a:lnTo>
                      <a:pt x="27" y="609"/>
                    </a:lnTo>
                    <a:lnTo>
                      <a:pt x="36" y="618"/>
                    </a:lnTo>
                    <a:lnTo>
                      <a:pt x="49" y="621"/>
                    </a:lnTo>
                    <a:lnTo>
                      <a:pt x="536" y="621"/>
                    </a:lnTo>
                    <a:lnTo>
                      <a:pt x="549" y="618"/>
                    </a:lnTo>
                    <a:lnTo>
                      <a:pt x="558" y="609"/>
                    </a:lnTo>
                    <a:lnTo>
                      <a:pt x="560" y="596"/>
                    </a:lnTo>
                    <a:lnTo>
                      <a:pt x="560" y="242"/>
                    </a:lnTo>
                    <a:lnTo>
                      <a:pt x="24" y="242"/>
                    </a:lnTo>
                    <a:close/>
                    <a:moveTo>
                      <a:pt x="24" y="218"/>
                    </a:moveTo>
                    <a:lnTo>
                      <a:pt x="24" y="231"/>
                    </a:lnTo>
                    <a:lnTo>
                      <a:pt x="560" y="231"/>
                    </a:lnTo>
                    <a:lnTo>
                      <a:pt x="560" y="218"/>
                    </a:lnTo>
                    <a:lnTo>
                      <a:pt x="24" y="218"/>
                    </a:lnTo>
                    <a:close/>
                    <a:moveTo>
                      <a:pt x="49" y="97"/>
                    </a:moveTo>
                    <a:lnTo>
                      <a:pt x="36" y="100"/>
                    </a:lnTo>
                    <a:lnTo>
                      <a:pt x="27" y="109"/>
                    </a:lnTo>
                    <a:lnTo>
                      <a:pt x="24" y="122"/>
                    </a:lnTo>
                    <a:lnTo>
                      <a:pt x="24" y="207"/>
                    </a:lnTo>
                    <a:lnTo>
                      <a:pt x="560" y="207"/>
                    </a:lnTo>
                    <a:lnTo>
                      <a:pt x="560" y="122"/>
                    </a:lnTo>
                    <a:lnTo>
                      <a:pt x="558" y="109"/>
                    </a:lnTo>
                    <a:lnTo>
                      <a:pt x="549" y="100"/>
                    </a:lnTo>
                    <a:lnTo>
                      <a:pt x="536" y="97"/>
                    </a:lnTo>
                    <a:lnTo>
                      <a:pt x="476" y="97"/>
                    </a:lnTo>
                    <a:lnTo>
                      <a:pt x="476" y="115"/>
                    </a:lnTo>
                    <a:lnTo>
                      <a:pt x="471" y="136"/>
                    </a:lnTo>
                    <a:lnTo>
                      <a:pt x="458" y="153"/>
                    </a:lnTo>
                    <a:lnTo>
                      <a:pt x="441" y="166"/>
                    </a:lnTo>
                    <a:lnTo>
                      <a:pt x="420" y="171"/>
                    </a:lnTo>
                    <a:lnTo>
                      <a:pt x="400" y="166"/>
                    </a:lnTo>
                    <a:lnTo>
                      <a:pt x="381" y="153"/>
                    </a:lnTo>
                    <a:lnTo>
                      <a:pt x="369" y="136"/>
                    </a:lnTo>
                    <a:lnTo>
                      <a:pt x="365" y="115"/>
                    </a:lnTo>
                    <a:lnTo>
                      <a:pt x="365" y="97"/>
                    </a:lnTo>
                    <a:lnTo>
                      <a:pt x="220" y="97"/>
                    </a:lnTo>
                    <a:lnTo>
                      <a:pt x="220" y="115"/>
                    </a:lnTo>
                    <a:lnTo>
                      <a:pt x="216" y="136"/>
                    </a:lnTo>
                    <a:lnTo>
                      <a:pt x="203" y="153"/>
                    </a:lnTo>
                    <a:lnTo>
                      <a:pt x="185" y="166"/>
                    </a:lnTo>
                    <a:lnTo>
                      <a:pt x="164" y="171"/>
                    </a:lnTo>
                    <a:lnTo>
                      <a:pt x="142" y="166"/>
                    </a:lnTo>
                    <a:lnTo>
                      <a:pt x="125" y="153"/>
                    </a:lnTo>
                    <a:lnTo>
                      <a:pt x="114" y="136"/>
                    </a:lnTo>
                    <a:lnTo>
                      <a:pt x="109" y="115"/>
                    </a:lnTo>
                    <a:lnTo>
                      <a:pt x="109" y="97"/>
                    </a:lnTo>
                    <a:lnTo>
                      <a:pt x="49" y="97"/>
                    </a:lnTo>
                    <a:close/>
                    <a:moveTo>
                      <a:pt x="420" y="24"/>
                    </a:moveTo>
                    <a:lnTo>
                      <a:pt x="405" y="28"/>
                    </a:lnTo>
                    <a:lnTo>
                      <a:pt x="394" y="38"/>
                    </a:lnTo>
                    <a:lnTo>
                      <a:pt x="389" y="54"/>
                    </a:lnTo>
                    <a:lnTo>
                      <a:pt x="389" y="115"/>
                    </a:lnTo>
                    <a:lnTo>
                      <a:pt x="394" y="130"/>
                    </a:lnTo>
                    <a:lnTo>
                      <a:pt x="405" y="142"/>
                    </a:lnTo>
                    <a:lnTo>
                      <a:pt x="420" y="146"/>
                    </a:lnTo>
                    <a:lnTo>
                      <a:pt x="435" y="142"/>
                    </a:lnTo>
                    <a:lnTo>
                      <a:pt x="447" y="130"/>
                    </a:lnTo>
                    <a:lnTo>
                      <a:pt x="451" y="115"/>
                    </a:lnTo>
                    <a:lnTo>
                      <a:pt x="451" y="54"/>
                    </a:lnTo>
                    <a:lnTo>
                      <a:pt x="447" y="38"/>
                    </a:lnTo>
                    <a:lnTo>
                      <a:pt x="435" y="28"/>
                    </a:lnTo>
                    <a:lnTo>
                      <a:pt x="420" y="24"/>
                    </a:lnTo>
                    <a:close/>
                    <a:moveTo>
                      <a:pt x="164" y="24"/>
                    </a:moveTo>
                    <a:lnTo>
                      <a:pt x="149" y="28"/>
                    </a:lnTo>
                    <a:lnTo>
                      <a:pt x="138" y="38"/>
                    </a:lnTo>
                    <a:lnTo>
                      <a:pt x="134" y="54"/>
                    </a:lnTo>
                    <a:lnTo>
                      <a:pt x="134" y="115"/>
                    </a:lnTo>
                    <a:lnTo>
                      <a:pt x="138" y="130"/>
                    </a:lnTo>
                    <a:lnTo>
                      <a:pt x="149" y="142"/>
                    </a:lnTo>
                    <a:lnTo>
                      <a:pt x="164" y="146"/>
                    </a:lnTo>
                    <a:lnTo>
                      <a:pt x="180" y="142"/>
                    </a:lnTo>
                    <a:lnTo>
                      <a:pt x="191" y="130"/>
                    </a:lnTo>
                    <a:lnTo>
                      <a:pt x="195" y="115"/>
                    </a:lnTo>
                    <a:lnTo>
                      <a:pt x="195" y="54"/>
                    </a:lnTo>
                    <a:lnTo>
                      <a:pt x="191" y="38"/>
                    </a:lnTo>
                    <a:lnTo>
                      <a:pt x="180" y="28"/>
                    </a:lnTo>
                    <a:lnTo>
                      <a:pt x="164" y="24"/>
                    </a:lnTo>
                    <a:close/>
                    <a:moveTo>
                      <a:pt x="164" y="0"/>
                    </a:moveTo>
                    <a:lnTo>
                      <a:pt x="185" y="4"/>
                    </a:lnTo>
                    <a:lnTo>
                      <a:pt x="203" y="15"/>
                    </a:lnTo>
                    <a:lnTo>
                      <a:pt x="216" y="33"/>
                    </a:lnTo>
                    <a:lnTo>
                      <a:pt x="220" y="54"/>
                    </a:lnTo>
                    <a:lnTo>
                      <a:pt x="220" y="73"/>
                    </a:lnTo>
                    <a:lnTo>
                      <a:pt x="365" y="73"/>
                    </a:lnTo>
                    <a:lnTo>
                      <a:pt x="365" y="54"/>
                    </a:lnTo>
                    <a:lnTo>
                      <a:pt x="369" y="33"/>
                    </a:lnTo>
                    <a:lnTo>
                      <a:pt x="381" y="15"/>
                    </a:lnTo>
                    <a:lnTo>
                      <a:pt x="400" y="4"/>
                    </a:lnTo>
                    <a:lnTo>
                      <a:pt x="420" y="0"/>
                    </a:lnTo>
                    <a:lnTo>
                      <a:pt x="441" y="4"/>
                    </a:lnTo>
                    <a:lnTo>
                      <a:pt x="458" y="15"/>
                    </a:lnTo>
                    <a:lnTo>
                      <a:pt x="471" y="33"/>
                    </a:lnTo>
                    <a:lnTo>
                      <a:pt x="476" y="54"/>
                    </a:lnTo>
                    <a:lnTo>
                      <a:pt x="476" y="73"/>
                    </a:lnTo>
                    <a:lnTo>
                      <a:pt x="536" y="73"/>
                    </a:lnTo>
                    <a:lnTo>
                      <a:pt x="555" y="76"/>
                    </a:lnTo>
                    <a:lnTo>
                      <a:pt x="571" y="87"/>
                    </a:lnTo>
                    <a:lnTo>
                      <a:pt x="581" y="102"/>
                    </a:lnTo>
                    <a:lnTo>
                      <a:pt x="585" y="122"/>
                    </a:lnTo>
                    <a:lnTo>
                      <a:pt x="585" y="596"/>
                    </a:lnTo>
                    <a:lnTo>
                      <a:pt x="581" y="616"/>
                    </a:lnTo>
                    <a:lnTo>
                      <a:pt x="571" y="631"/>
                    </a:lnTo>
                    <a:lnTo>
                      <a:pt x="555" y="642"/>
                    </a:lnTo>
                    <a:lnTo>
                      <a:pt x="536" y="645"/>
                    </a:lnTo>
                    <a:lnTo>
                      <a:pt x="49" y="645"/>
                    </a:lnTo>
                    <a:lnTo>
                      <a:pt x="30" y="642"/>
                    </a:lnTo>
                    <a:lnTo>
                      <a:pt x="14" y="631"/>
                    </a:lnTo>
                    <a:lnTo>
                      <a:pt x="3" y="616"/>
                    </a:lnTo>
                    <a:lnTo>
                      <a:pt x="0" y="596"/>
                    </a:lnTo>
                    <a:lnTo>
                      <a:pt x="0" y="122"/>
                    </a:lnTo>
                    <a:lnTo>
                      <a:pt x="3" y="102"/>
                    </a:lnTo>
                    <a:lnTo>
                      <a:pt x="14" y="87"/>
                    </a:lnTo>
                    <a:lnTo>
                      <a:pt x="30" y="76"/>
                    </a:lnTo>
                    <a:lnTo>
                      <a:pt x="49" y="73"/>
                    </a:lnTo>
                    <a:lnTo>
                      <a:pt x="109" y="73"/>
                    </a:lnTo>
                    <a:lnTo>
                      <a:pt x="109" y="54"/>
                    </a:lnTo>
                    <a:lnTo>
                      <a:pt x="114" y="33"/>
                    </a:lnTo>
                    <a:lnTo>
                      <a:pt x="125" y="15"/>
                    </a:lnTo>
                    <a:lnTo>
                      <a:pt x="142" y="4"/>
                    </a:lnTo>
                    <a:lnTo>
                      <a:pt x="16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8" name="Group 147">
              <a:extLst>
                <a:ext uri="{FF2B5EF4-FFF2-40B4-BE49-F238E27FC236}">
                  <a16:creationId xmlns:a16="http://schemas.microsoft.com/office/drawing/2014/main" id="{368F5B5C-B843-E860-8F68-14860698E52C}"/>
                </a:ext>
              </a:extLst>
            </p:cNvPr>
            <p:cNvGrpSpPr/>
            <p:nvPr/>
          </p:nvGrpSpPr>
          <p:grpSpPr>
            <a:xfrm>
              <a:off x="10187614" y="5409713"/>
              <a:ext cx="571212" cy="591072"/>
              <a:chOff x="7735888" y="3368675"/>
              <a:chExt cx="871538" cy="1025526"/>
            </a:xfrm>
          </p:grpSpPr>
          <p:sp>
            <p:nvSpPr>
              <p:cNvPr id="149" name="Freeform 36">
                <a:extLst>
                  <a:ext uri="{FF2B5EF4-FFF2-40B4-BE49-F238E27FC236}">
                    <a16:creationId xmlns:a16="http://schemas.microsoft.com/office/drawing/2014/main" id="{8E5FF646-3F5E-685C-DD22-A037773B8D7F}"/>
                  </a:ext>
                </a:extLst>
              </p:cNvPr>
              <p:cNvSpPr>
                <a:spLocks noEditPoints="1"/>
              </p:cNvSpPr>
              <p:nvPr/>
            </p:nvSpPr>
            <p:spPr bwMode="auto">
              <a:xfrm>
                <a:off x="7735888" y="3368675"/>
                <a:ext cx="871538" cy="493713"/>
              </a:xfrm>
              <a:custGeom>
                <a:avLst/>
                <a:gdLst>
                  <a:gd name="T0" fmla="*/ 40 w 549"/>
                  <a:gd name="T1" fmla="*/ 230 h 311"/>
                  <a:gd name="T2" fmla="*/ 25 w 549"/>
                  <a:gd name="T3" fmla="*/ 255 h 311"/>
                  <a:gd name="T4" fmla="*/ 40 w 549"/>
                  <a:gd name="T5" fmla="*/ 283 h 311"/>
                  <a:gd name="T6" fmla="*/ 71 w 549"/>
                  <a:gd name="T7" fmla="*/ 283 h 311"/>
                  <a:gd name="T8" fmla="*/ 86 w 549"/>
                  <a:gd name="T9" fmla="*/ 255 h 311"/>
                  <a:gd name="T10" fmla="*/ 71 w 549"/>
                  <a:gd name="T11" fmla="*/ 230 h 311"/>
                  <a:gd name="T12" fmla="*/ 348 w 549"/>
                  <a:gd name="T13" fmla="*/ 152 h 311"/>
                  <a:gd name="T14" fmla="*/ 322 w 549"/>
                  <a:gd name="T15" fmla="*/ 168 h 311"/>
                  <a:gd name="T16" fmla="*/ 322 w 549"/>
                  <a:gd name="T17" fmla="*/ 198 h 311"/>
                  <a:gd name="T18" fmla="*/ 348 w 549"/>
                  <a:gd name="T19" fmla="*/ 214 h 311"/>
                  <a:gd name="T20" fmla="*/ 374 w 549"/>
                  <a:gd name="T21" fmla="*/ 198 h 311"/>
                  <a:gd name="T22" fmla="*/ 374 w 549"/>
                  <a:gd name="T23" fmla="*/ 168 h 311"/>
                  <a:gd name="T24" fmla="*/ 348 w 549"/>
                  <a:gd name="T25" fmla="*/ 152 h 311"/>
                  <a:gd name="T26" fmla="*/ 187 w 549"/>
                  <a:gd name="T27" fmla="*/ 71 h 311"/>
                  <a:gd name="T28" fmla="*/ 171 w 549"/>
                  <a:gd name="T29" fmla="*/ 97 h 311"/>
                  <a:gd name="T30" fmla="*/ 187 w 549"/>
                  <a:gd name="T31" fmla="*/ 123 h 311"/>
                  <a:gd name="T32" fmla="*/ 217 w 549"/>
                  <a:gd name="T33" fmla="*/ 123 h 311"/>
                  <a:gd name="T34" fmla="*/ 233 w 549"/>
                  <a:gd name="T35" fmla="*/ 97 h 311"/>
                  <a:gd name="T36" fmla="*/ 217 w 549"/>
                  <a:gd name="T37" fmla="*/ 71 h 311"/>
                  <a:gd name="T38" fmla="*/ 495 w 549"/>
                  <a:gd name="T39" fmla="*/ 24 h 311"/>
                  <a:gd name="T40" fmla="*/ 469 w 549"/>
                  <a:gd name="T41" fmla="*/ 40 h 311"/>
                  <a:gd name="T42" fmla="*/ 469 w 549"/>
                  <a:gd name="T43" fmla="*/ 70 h 311"/>
                  <a:gd name="T44" fmla="*/ 495 w 549"/>
                  <a:gd name="T45" fmla="*/ 86 h 311"/>
                  <a:gd name="T46" fmla="*/ 520 w 549"/>
                  <a:gd name="T47" fmla="*/ 70 h 311"/>
                  <a:gd name="T48" fmla="*/ 520 w 549"/>
                  <a:gd name="T49" fmla="*/ 40 h 311"/>
                  <a:gd name="T50" fmla="*/ 495 w 549"/>
                  <a:gd name="T51" fmla="*/ 24 h 311"/>
                  <a:gd name="T52" fmla="*/ 516 w 549"/>
                  <a:gd name="T53" fmla="*/ 4 h 311"/>
                  <a:gd name="T54" fmla="*/ 545 w 549"/>
                  <a:gd name="T55" fmla="*/ 34 h 311"/>
                  <a:gd name="T56" fmla="*/ 545 w 549"/>
                  <a:gd name="T57" fmla="*/ 76 h 311"/>
                  <a:gd name="T58" fmla="*/ 516 w 549"/>
                  <a:gd name="T59" fmla="*/ 106 h 311"/>
                  <a:gd name="T60" fmla="*/ 474 w 549"/>
                  <a:gd name="T61" fmla="*/ 106 h 311"/>
                  <a:gd name="T62" fmla="*/ 392 w 549"/>
                  <a:gd name="T63" fmla="*/ 152 h 311"/>
                  <a:gd name="T64" fmla="*/ 403 w 549"/>
                  <a:gd name="T65" fmla="*/ 182 h 311"/>
                  <a:gd name="T66" fmla="*/ 387 w 549"/>
                  <a:gd name="T67" fmla="*/ 221 h 311"/>
                  <a:gd name="T68" fmla="*/ 348 w 549"/>
                  <a:gd name="T69" fmla="*/ 238 h 311"/>
                  <a:gd name="T70" fmla="*/ 309 w 549"/>
                  <a:gd name="T71" fmla="*/ 221 h 311"/>
                  <a:gd name="T72" fmla="*/ 293 w 549"/>
                  <a:gd name="T73" fmla="*/ 182 h 311"/>
                  <a:gd name="T74" fmla="*/ 295 w 549"/>
                  <a:gd name="T75" fmla="*/ 168 h 311"/>
                  <a:gd name="T76" fmla="*/ 246 w 549"/>
                  <a:gd name="T77" fmla="*/ 130 h 311"/>
                  <a:gd name="T78" fmla="*/ 219 w 549"/>
                  <a:gd name="T79" fmla="*/ 149 h 311"/>
                  <a:gd name="T80" fmla="*/ 184 w 549"/>
                  <a:gd name="T81" fmla="*/ 149 h 311"/>
                  <a:gd name="T82" fmla="*/ 96 w 549"/>
                  <a:gd name="T83" fmla="*/ 219 h 311"/>
                  <a:gd name="T84" fmla="*/ 111 w 549"/>
                  <a:gd name="T85" fmla="*/ 255 h 311"/>
                  <a:gd name="T86" fmla="*/ 94 w 549"/>
                  <a:gd name="T87" fmla="*/ 294 h 311"/>
                  <a:gd name="T88" fmla="*/ 55 w 549"/>
                  <a:gd name="T89" fmla="*/ 311 h 311"/>
                  <a:gd name="T90" fmla="*/ 16 w 549"/>
                  <a:gd name="T91" fmla="*/ 294 h 311"/>
                  <a:gd name="T92" fmla="*/ 0 w 549"/>
                  <a:gd name="T93" fmla="*/ 255 h 311"/>
                  <a:gd name="T94" fmla="*/ 16 w 549"/>
                  <a:gd name="T95" fmla="*/ 217 h 311"/>
                  <a:gd name="T96" fmla="*/ 55 w 549"/>
                  <a:gd name="T97" fmla="*/ 201 h 311"/>
                  <a:gd name="T98" fmla="*/ 88 w 549"/>
                  <a:gd name="T99" fmla="*/ 212 h 311"/>
                  <a:gd name="T100" fmla="*/ 151 w 549"/>
                  <a:gd name="T101" fmla="*/ 117 h 311"/>
                  <a:gd name="T102" fmla="*/ 151 w 549"/>
                  <a:gd name="T103" fmla="*/ 76 h 311"/>
                  <a:gd name="T104" fmla="*/ 180 w 549"/>
                  <a:gd name="T105" fmla="*/ 47 h 311"/>
                  <a:gd name="T106" fmla="*/ 223 w 549"/>
                  <a:gd name="T107" fmla="*/ 47 h 311"/>
                  <a:gd name="T108" fmla="*/ 252 w 549"/>
                  <a:gd name="T109" fmla="*/ 76 h 311"/>
                  <a:gd name="T110" fmla="*/ 256 w 549"/>
                  <a:gd name="T111" fmla="*/ 104 h 311"/>
                  <a:gd name="T112" fmla="*/ 252 w 549"/>
                  <a:gd name="T113" fmla="*/ 120 h 311"/>
                  <a:gd name="T114" fmla="*/ 316 w 549"/>
                  <a:gd name="T115" fmla="*/ 139 h 311"/>
                  <a:gd name="T116" fmla="*/ 348 w 549"/>
                  <a:gd name="T117" fmla="*/ 127 h 311"/>
                  <a:gd name="T118" fmla="*/ 385 w 549"/>
                  <a:gd name="T119" fmla="*/ 142 h 311"/>
                  <a:gd name="T120" fmla="*/ 443 w 549"/>
                  <a:gd name="T121" fmla="*/ 71 h 311"/>
                  <a:gd name="T122" fmla="*/ 444 w 549"/>
                  <a:gd name="T123" fmla="*/ 34 h 311"/>
                  <a:gd name="T124" fmla="*/ 473 w 549"/>
                  <a:gd name="T125" fmla="*/ 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9" h="311">
                    <a:moveTo>
                      <a:pt x="55" y="225"/>
                    </a:moveTo>
                    <a:lnTo>
                      <a:pt x="40" y="230"/>
                    </a:lnTo>
                    <a:lnTo>
                      <a:pt x="29" y="241"/>
                    </a:lnTo>
                    <a:lnTo>
                      <a:pt x="25" y="255"/>
                    </a:lnTo>
                    <a:lnTo>
                      <a:pt x="29" y="271"/>
                    </a:lnTo>
                    <a:lnTo>
                      <a:pt x="40" y="283"/>
                    </a:lnTo>
                    <a:lnTo>
                      <a:pt x="55" y="287"/>
                    </a:lnTo>
                    <a:lnTo>
                      <a:pt x="71" y="283"/>
                    </a:lnTo>
                    <a:lnTo>
                      <a:pt x="82" y="271"/>
                    </a:lnTo>
                    <a:lnTo>
                      <a:pt x="86" y="255"/>
                    </a:lnTo>
                    <a:lnTo>
                      <a:pt x="82" y="241"/>
                    </a:lnTo>
                    <a:lnTo>
                      <a:pt x="71" y="230"/>
                    </a:lnTo>
                    <a:lnTo>
                      <a:pt x="55" y="225"/>
                    </a:lnTo>
                    <a:close/>
                    <a:moveTo>
                      <a:pt x="348" y="152"/>
                    </a:moveTo>
                    <a:lnTo>
                      <a:pt x="332" y="156"/>
                    </a:lnTo>
                    <a:lnTo>
                      <a:pt x="322" y="168"/>
                    </a:lnTo>
                    <a:lnTo>
                      <a:pt x="318" y="182"/>
                    </a:lnTo>
                    <a:lnTo>
                      <a:pt x="322" y="198"/>
                    </a:lnTo>
                    <a:lnTo>
                      <a:pt x="332" y="209"/>
                    </a:lnTo>
                    <a:lnTo>
                      <a:pt x="348" y="214"/>
                    </a:lnTo>
                    <a:lnTo>
                      <a:pt x="364" y="209"/>
                    </a:lnTo>
                    <a:lnTo>
                      <a:pt x="374" y="198"/>
                    </a:lnTo>
                    <a:lnTo>
                      <a:pt x="378" y="182"/>
                    </a:lnTo>
                    <a:lnTo>
                      <a:pt x="374" y="168"/>
                    </a:lnTo>
                    <a:lnTo>
                      <a:pt x="364" y="156"/>
                    </a:lnTo>
                    <a:lnTo>
                      <a:pt x="348" y="152"/>
                    </a:lnTo>
                    <a:close/>
                    <a:moveTo>
                      <a:pt x="201" y="67"/>
                    </a:moveTo>
                    <a:lnTo>
                      <a:pt x="187" y="71"/>
                    </a:lnTo>
                    <a:lnTo>
                      <a:pt x="175" y="81"/>
                    </a:lnTo>
                    <a:lnTo>
                      <a:pt x="171" y="97"/>
                    </a:lnTo>
                    <a:lnTo>
                      <a:pt x="175" y="113"/>
                    </a:lnTo>
                    <a:lnTo>
                      <a:pt x="187" y="123"/>
                    </a:lnTo>
                    <a:lnTo>
                      <a:pt x="201" y="127"/>
                    </a:lnTo>
                    <a:lnTo>
                      <a:pt x="217" y="123"/>
                    </a:lnTo>
                    <a:lnTo>
                      <a:pt x="229" y="113"/>
                    </a:lnTo>
                    <a:lnTo>
                      <a:pt x="233" y="97"/>
                    </a:lnTo>
                    <a:lnTo>
                      <a:pt x="229" y="81"/>
                    </a:lnTo>
                    <a:lnTo>
                      <a:pt x="217" y="71"/>
                    </a:lnTo>
                    <a:lnTo>
                      <a:pt x="201" y="67"/>
                    </a:lnTo>
                    <a:close/>
                    <a:moveTo>
                      <a:pt x="495" y="24"/>
                    </a:moveTo>
                    <a:lnTo>
                      <a:pt x="479" y="28"/>
                    </a:lnTo>
                    <a:lnTo>
                      <a:pt x="469" y="40"/>
                    </a:lnTo>
                    <a:lnTo>
                      <a:pt x="464" y="54"/>
                    </a:lnTo>
                    <a:lnTo>
                      <a:pt x="469" y="70"/>
                    </a:lnTo>
                    <a:lnTo>
                      <a:pt x="479" y="81"/>
                    </a:lnTo>
                    <a:lnTo>
                      <a:pt x="495" y="86"/>
                    </a:lnTo>
                    <a:lnTo>
                      <a:pt x="510" y="81"/>
                    </a:lnTo>
                    <a:lnTo>
                      <a:pt x="520" y="70"/>
                    </a:lnTo>
                    <a:lnTo>
                      <a:pt x="525" y="54"/>
                    </a:lnTo>
                    <a:lnTo>
                      <a:pt x="520" y="40"/>
                    </a:lnTo>
                    <a:lnTo>
                      <a:pt x="510" y="28"/>
                    </a:lnTo>
                    <a:lnTo>
                      <a:pt x="495" y="24"/>
                    </a:lnTo>
                    <a:close/>
                    <a:moveTo>
                      <a:pt x="495" y="0"/>
                    </a:moveTo>
                    <a:lnTo>
                      <a:pt x="516" y="4"/>
                    </a:lnTo>
                    <a:lnTo>
                      <a:pt x="533" y="15"/>
                    </a:lnTo>
                    <a:lnTo>
                      <a:pt x="545" y="34"/>
                    </a:lnTo>
                    <a:lnTo>
                      <a:pt x="549" y="54"/>
                    </a:lnTo>
                    <a:lnTo>
                      <a:pt x="545" y="76"/>
                    </a:lnTo>
                    <a:lnTo>
                      <a:pt x="533" y="93"/>
                    </a:lnTo>
                    <a:lnTo>
                      <a:pt x="516" y="106"/>
                    </a:lnTo>
                    <a:lnTo>
                      <a:pt x="495" y="110"/>
                    </a:lnTo>
                    <a:lnTo>
                      <a:pt x="474" y="106"/>
                    </a:lnTo>
                    <a:lnTo>
                      <a:pt x="457" y="96"/>
                    </a:lnTo>
                    <a:lnTo>
                      <a:pt x="392" y="152"/>
                    </a:lnTo>
                    <a:lnTo>
                      <a:pt x="400" y="166"/>
                    </a:lnTo>
                    <a:lnTo>
                      <a:pt x="403" y="182"/>
                    </a:lnTo>
                    <a:lnTo>
                      <a:pt x="398" y="204"/>
                    </a:lnTo>
                    <a:lnTo>
                      <a:pt x="387" y="221"/>
                    </a:lnTo>
                    <a:lnTo>
                      <a:pt x="369" y="234"/>
                    </a:lnTo>
                    <a:lnTo>
                      <a:pt x="348" y="238"/>
                    </a:lnTo>
                    <a:lnTo>
                      <a:pt x="326" y="234"/>
                    </a:lnTo>
                    <a:lnTo>
                      <a:pt x="309" y="221"/>
                    </a:lnTo>
                    <a:lnTo>
                      <a:pt x="298" y="204"/>
                    </a:lnTo>
                    <a:lnTo>
                      <a:pt x="293" y="182"/>
                    </a:lnTo>
                    <a:lnTo>
                      <a:pt x="293" y="175"/>
                    </a:lnTo>
                    <a:lnTo>
                      <a:pt x="295" y="168"/>
                    </a:lnTo>
                    <a:lnTo>
                      <a:pt x="298" y="161"/>
                    </a:lnTo>
                    <a:lnTo>
                      <a:pt x="246" y="130"/>
                    </a:lnTo>
                    <a:lnTo>
                      <a:pt x="234" y="142"/>
                    </a:lnTo>
                    <a:lnTo>
                      <a:pt x="219" y="149"/>
                    </a:lnTo>
                    <a:lnTo>
                      <a:pt x="201" y="152"/>
                    </a:lnTo>
                    <a:lnTo>
                      <a:pt x="184" y="149"/>
                    </a:lnTo>
                    <a:lnTo>
                      <a:pt x="170" y="142"/>
                    </a:lnTo>
                    <a:lnTo>
                      <a:pt x="96" y="219"/>
                    </a:lnTo>
                    <a:lnTo>
                      <a:pt x="106" y="237"/>
                    </a:lnTo>
                    <a:lnTo>
                      <a:pt x="111" y="255"/>
                    </a:lnTo>
                    <a:lnTo>
                      <a:pt x="106" y="277"/>
                    </a:lnTo>
                    <a:lnTo>
                      <a:pt x="94" y="294"/>
                    </a:lnTo>
                    <a:lnTo>
                      <a:pt x="76" y="307"/>
                    </a:lnTo>
                    <a:lnTo>
                      <a:pt x="55" y="311"/>
                    </a:lnTo>
                    <a:lnTo>
                      <a:pt x="35" y="307"/>
                    </a:lnTo>
                    <a:lnTo>
                      <a:pt x="16" y="294"/>
                    </a:lnTo>
                    <a:lnTo>
                      <a:pt x="4" y="277"/>
                    </a:lnTo>
                    <a:lnTo>
                      <a:pt x="0" y="255"/>
                    </a:lnTo>
                    <a:lnTo>
                      <a:pt x="4" y="234"/>
                    </a:lnTo>
                    <a:lnTo>
                      <a:pt x="16" y="217"/>
                    </a:lnTo>
                    <a:lnTo>
                      <a:pt x="35" y="205"/>
                    </a:lnTo>
                    <a:lnTo>
                      <a:pt x="55" y="201"/>
                    </a:lnTo>
                    <a:lnTo>
                      <a:pt x="73" y="204"/>
                    </a:lnTo>
                    <a:lnTo>
                      <a:pt x="88" y="212"/>
                    </a:lnTo>
                    <a:lnTo>
                      <a:pt x="160" y="133"/>
                    </a:lnTo>
                    <a:lnTo>
                      <a:pt x="151" y="117"/>
                    </a:lnTo>
                    <a:lnTo>
                      <a:pt x="147" y="97"/>
                    </a:lnTo>
                    <a:lnTo>
                      <a:pt x="151" y="76"/>
                    </a:lnTo>
                    <a:lnTo>
                      <a:pt x="163" y="58"/>
                    </a:lnTo>
                    <a:lnTo>
                      <a:pt x="180" y="47"/>
                    </a:lnTo>
                    <a:lnTo>
                      <a:pt x="201" y="43"/>
                    </a:lnTo>
                    <a:lnTo>
                      <a:pt x="223" y="47"/>
                    </a:lnTo>
                    <a:lnTo>
                      <a:pt x="240" y="58"/>
                    </a:lnTo>
                    <a:lnTo>
                      <a:pt x="252" y="76"/>
                    </a:lnTo>
                    <a:lnTo>
                      <a:pt x="256" y="97"/>
                    </a:lnTo>
                    <a:lnTo>
                      <a:pt x="256" y="104"/>
                    </a:lnTo>
                    <a:lnTo>
                      <a:pt x="254" y="113"/>
                    </a:lnTo>
                    <a:lnTo>
                      <a:pt x="252" y="120"/>
                    </a:lnTo>
                    <a:lnTo>
                      <a:pt x="303" y="150"/>
                    </a:lnTo>
                    <a:lnTo>
                      <a:pt x="316" y="139"/>
                    </a:lnTo>
                    <a:lnTo>
                      <a:pt x="331" y="130"/>
                    </a:lnTo>
                    <a:lnTo>
                      <a:pt x="348" y="127"/>
                    </a:lnTo>
                    <a:lnTo>
                      <a:pt x="368" y="132"/>
                    </a:lnTo>
                    <a:lnTo>
                      <a:pt x="385" y="142"/>
                    </a:lnTo>
                    <a:lnTo>
                      <a:pt x="450" y="86"/>
                    </a:lnTo>
                    <a:lnTo>
                      <a:pt x="443" y="71"/>
                    </a:lnTo>
                    <a:lnTo>
                      <a:pt x="440" y="54"/>
                    </a:lnTo>
                    <a:lnTo>
                      <a:pt x="444" y="34"/>
                    </a:lnTo>
                    <a:lnTo>
                      <a:pt x="456" y="15"/>
                    </a:lnTo>
                    <a:lnTo>
                      <a:pt x="473" y="4"/>
                    </a:lnTo>
                    <a:lnTo>
                      <a:pt x="4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37">
                <a:extLst>
                  <a:ext uri="{FF2B5EF4-FFF2-40B4-BE49-F238E27FC236}">
                    <a16:creationId xmlns:a16="http://schemas.microsoft.com/office/drawing/2014/main" id="{59095810-1D18-F450-0204-2DBBA9E5C06D}"/>
                  </a:ext>
                </a:extLst>
              </p:cNvPr>
              <p:cNvSpPr>
                <a:spLocks noEditPoints="1"/>
              </p:cNvSpPr>
              <p:nvPr/>
            </p:nvSpPr>
            <p:spPr bwMode="auto">
              <a:xfrm>
                <a:off x="8201025" y="3890963"/>
                <a:ext cx="174625" cy="503238"/>
              </a:xfrm>
              <a:custGeom>
                <a:avLst/>
                <a:gdLst>
                  <a:gd name="T0" fmla="*/ 25 w 110"/>
                  <a:gd name="T1" fmla="*/ 62 h 317"/>
                  <a:gd name="T2" fmla="*/ 25 w 110"/>
                  <a:gd name="T3" fmla="*/ 293 h 317"/>
                  <a:gd name="T4" fmla="*/ 85 w 110"/>
                  <a:gd name="T5" fmla="*/ 293 h 317"/>
                  <a:gd name="T6" fmla="*/ 85 w 110"/>
                  <a:gd name="T7" fmla="*/ 62 h 317"/>
                  <a:gd name="T8" fmla="*/ 25 w 110"/>
                  <a:gd name="T9" fmla="*/ 62 h 317"/>
                  <a:gd name="T10" fmla="*/ 25 w 110"/>
                  <a:gd name="T11" fmla="*/ 24 h 317"/>
                  <a:gd name="T12" fmla="*/ 25 w 110"/>
                  <a:gd name="T13" fmla="*/ 49 h 317"/>
                  <a:gd name="T14" fmla="*/ 85 w 110"/>
                  <a:gd name="T15" fmla="*/ 49 h 317"/>
                  <a:gd name="T16" fmla="*/ 85 w 110"/>
                  <a:gd name="T17" fmla="*/ 24 h 317"/>
                  <a:gd name="T18" fmla="*/ 25 w 110"/>
                  <a:gd name="T19" fmla="*/ 24 h 317"/>
                  <a:gd name="T20" fmla="*/ 25 w 110"/>
                  <a:gd name="T21" fmla="*/ 0 h 317"/>
                  <a:gd name="T22" fmla="*/ 85 w 110"/>
                  <a:gd name="T23" fmla="*/ 0 h 317"/>
                  <a:gd name="T24" fmla="*/ 98 w 110"/>
                  <a:gd name="T25" fmla="*/ 4 h 317"/>
                  <a:gd name="T26" fmla="*/ 107 w 110"/>
                  <a:gd name="T27" fmla="*/ 13 h 317"/>
                  <a:gd name="T28" fmla="*/ 110 w 110"/>
                  <a:gd name="T29" fmla="*/ 24 h 317"/>
                  <a:gd name="T30" fmla="*/ 110 w 110"/>
                  <a:gd name="T31" fmla="*/ 293 h 317"/>
                  <a:gd name="T32" fmla="*/ 107 w 110"/>
                  <a:gd name="T33" fmla="*/ 305 h 317"/>
                  <a:gd name="T34" fmla="*/ 98 w 110"/>
                  <a:gd name="T35" fmla="*/ 313 h 317"/>
                  <a:gd name="T36" fmla="*/ 85 w 110"/>
                  <a:gd name="T37" fmla="*/ 317 h 317"/>
                  <a:gd name="T38" fmla="*/ 25 w 110"/>
                  <a:gd name="T39" fmla="*/ 317 h 317"/>
                  <a:gd name="T40" fmla="*/ 12 w 110"/>
                  <a:gd name="T41" fmla="*/ 313 h 317"/>
                  <a:gd name="T42" fmla="*/ 3 w 110"/>
                  <a:gd name="T43" fmla="*/ 305 h 317"/>
                  <a:gd name="T44" fmla="*/ 0 w 110"/>
                  <a:gd name="T45" fmla="*/ 293 h 317"/>
                  <a:gd name="T46" fmla="*/ 0 w 110"/>
                  <a:gd name="T47" fmla="*/ 24 h 317"/>
                  <a:gd name="T48" fmla="*/ 3 w 110"/>
                  <a:gd name="T49" fmla="*/ 13 h 317"/>
                  <a:gd name="T50" fmla="*/ 12 w 110"/>
                  <a:gd name="T51" fmla="*/ 4 h 317"/>
                  <a:gd name="T52" fmla="*/ 25 w 110"/>
                  <a:gd name="T5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317">
                    <a:moveTo>
                      <a:pt x="25" y="62"/>
                    </a:moveTo>
                    <a:lnTo>
                      <a:pt x="25" y="293"/>
                    </a:lnTo>
                    <a:lnTo>
                      <a:pt x="85" y="293"/>
                    </a:lnTo>
                    <a:lnTo>
                      <a:pt x="85" y="62"/>
                    </a:lnTo>
                    <a:lnTo>
                      <a:pt x="25" y="62"/>
                    </a:lnTo>
                    <a:close/>
                    <a:moveTo>
                      <a:pt x="25" y="24"/>
                    </a:moveTo>
                    <a:lnTo>
                      <a:pt x="25" y="49"/>
                    </a:lnTo>
                    <a:lnTo>
                      <a:pt x="85" y="49"/>
                    </a:lnTo>
                    <a:lnTo>
                      <a:pt x="85" y="24"/>
                    </a:lnTo>
                    <a:lnTo>
                      <a:pt x="25" y="24"/>
                    </a:lnTo>
                    <a:close/>
                    <a:moveTo>
                      <a:pt x="25" y="0"/>
                    </a:moveTo>
                    <a:lnTo>
                      <a:pt x="85" y="0"/>
                    </a:lnTo>
                    <a:lnTo>
                      <a:pt x="98" y="4"/>
                    </a:lnTo>
                    <a:lnTo>
                      <a:pt x="107" y="13"/>
                    </a:lnTo>
                    <a:lnTo>
                      <a:pt x="110" y="24"/>
                    </a:lnTo>
                    <a:lnTo>
                      <a:pt x="110" y="293"/>
                    </a:lnTo>
                    <a:lnTo>
                      <a:pt x="107" y="305"/>
                    </a:lnTo>
                    <a:lnTo>
                      <a:pt x="98" y="313"/>
                    </a:lnTo>
                    <a:lnTo>
                      <a:pt x="85" y="317"/>
                    </a:lnTo>
                    <a:lnTo>
                      <a:pt x="25" y="317"/>
                    </a:lnTo>
                    <a:lnTo>
                      <a:pt x="12" y="313"/>
                    </a:lnTo>
                    <a:lnTo>
                      <a:pt x="3" y="305"/>
                    </a:lnTo>
                    <a:lnTo>
                      <a:pt x="0" y="293"/>
                    </a:lnTo>
                    <a:lnTo>
                      <a:pt x="0" y="24"/>
                    </a:lnTo>
                    <a:lnTo>
                      <a:pt x="3" y="13"/>
                    </a:lnTo>
                    <a:lnTo>
                      <a:pt x="12" y="4"/>
                    </a:lnTo>
                    <a:lnTo>
                      <a:pt x="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38">
                <a:extLst>
                  <a:ext uri="{FF2B5EF4-FFF2-40B4-BE49-F238E27FC236}">
                    <a16:creationId xmlns:a16="http://schemas.microsoft.com/office/drawing/2014/main" id="{A3C30970-073E-5122-1338-B98FCDC07AF6}"/>
                  </a:ext>
                </a:extLst>
              </p:cNvPr>
              <p:cNvSpPr>
                <a:spLocks noEditPoints="1"/>
              </p:cNvSpPr>
              <p:nvPr/>
            </p:nvSpPr>
            <p:spPr bwMode="auto">
              <a:xfrm>
                <a:off x="7735888" y="4006850"/>
                <a:ext cx="176213" cy="387350"/>
              </a:xfrm>
              <a:custGeom>
                <a:avLst/>
                <a:gdLst>
                  <a:gd name="T0" fmla="*/ 25 w 111"/>
                  <a:gd name="T1" fmla="*/ 62 h 244"/>
                  <a:gd name="T2" fmla="*/ 25 w 111"/>
                  <a:gd name="T3" fmla="*/ 220 h 244"/>
                  <a:gd name="T4" fmla="*/ 86 w 111"/>
                  <a:gd name="T5" fmla="*/ 220 h 244"/>
                  <a:gd name="T6" fmla="*/ 86 w 111"/>
                  <a:gd name="T7" fmla="*/ 62 h 244"/>
                  <a:gd name="T8" fmla="*/ 25 w 111"/>
                  <a:gd name="T9" fmla="*/ 62 h 244"/>
                  <a:gd name="T10" fmla="*/ 25 w 111"/>
                  <a:gd name="T11" fmla="*/ 25 h 244"/>
                  <a:gd name="T12" fmla="*/ 25 w 111"/>
                  <a:gd name="T13" fmla="*/ 49 h 244"/>
                  <a:gd name="T14" fmla="*/ 86 w 111"/>
                  <a:gd name="T15" fmla="*/ 49 h 244"/>
                  <a:gd name="T16" fmla="*/ 86 w 111"/>
                  <a:gd name="T17" fmla="*/ 25 h 244"/>
                  <a:gd name="T18" fmla="*/ 25 w 111"/>
                  <a:gd name="T19" fmla="*/ 25 h 244"/>
                  <a:gd name="T20" fmla="*/ 25 w 111"/>
                  <a:gd name="T21" fmla="*/ 0 h 244"/>
                  <a:gd name="T22" fmla="*/ 86 w 111"/>
                  <a:gd name="T23" fmla="*/ 0 h 244"/>
                  <a:gd name="T24" fmla="*/ 98 w 111"/>
                  <a:gd name="T25" fmla="*/ 3 h 244"/>
                  <a:gd name="T26" fmla="*/ 106 w 111"/>
                  <a:gd name="T27" fmla="*/ 13 h 244"/>
                  <a:gd name="T28" fmla="*/ 111 w 111"/>
                  <a:gd name="T29" fmla="*/ 25 h 244"/>
                  <a:gd name="T30" fmla="*/ 111 w 111"/>
                  <a:gd name="T31" fmla="*/ 220 h 244"/>
                  <a:gd name="T32" fmla="*/ 106 w 111"/>
                  <a:gd name="T33" fmla="*/ 232 h 244"/>
                  <a:gd name="T34" fmla="*/ 98 w 111"/>
                  <a:gd name="T35" fmla="*/ 240 h 244"/>
                  <a:gd name="T36" fmla="*/ 86 w 111"/>
                  <a:gd name="T37" fmla="*/ 244 h 244"/>
                  <a:gd name="T38" fmla="*/ 25 w 111"/>
                  <a:gd name="T39" fmla="*/ 244 h 244"/>
                  <a:gd name="T40" fmla="*/ 13 w 111"/>
                  <a:gd name="T41" fmla="*/ 240 h 244"/>
                  <a:gd name="T42" fmla="*/ 4 w 111"/>
                  <a:gd name="T43" fmla="*/ 232 h 244"/>
                  <a:gd name="T44" fmla="*/ 0 w 111"/>
                  <a:gd name="T45" fmla="*/ 220 h 244"/>
                  <a:gd name="T46" fmla="*/ 0 w 111"/>
                  <a:gd name="T47" fmla="*/ 25 h 244"/>
                  <a:gd name="T48" fmla="*/ 4 w 111"/>
                  <a:gd name="T49" fmla="*/ 13 h 244"/>
                  <a:gd name="T50" fmla="*/ 13 w 111"/>
                  <a:gd name="T51" fmla="*/ 3 h 244"/>
                  <a:gd name="T52" fmla="*/ 25 w 111"/>
                  <a:gd name="T5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244">
                    <a:moveTo>
                      <a:pt x="25" y="62"/>
                    </a:moveTo>
                    <a:lnTo>
                      <a:pt x="25" y="220"/>
                    </a:lnTo>
                    <a:lnTo>
                      <a:pt x="86" y="220"/>
                    </a:lnTo>
                    <a:lnTo>
                      <a:pt x="86" y="62"/>
                    </a:lnTo>
                    <a:lnTo>
                      <a:pt x="25" y="62"/>
                    </a:lnTo>
                    <a:close/>
                    <a:moveTo>
                      <a:pt x="25" y="25"/>
                    </a:moveTo>
                    <a:lnTo>
                      <a:pt x="25" y="49"/>
                    </a:lnTo>
                    <a:lnTo>
                      <a:pt x="86" y="49"/>
                    </a:lnTo>
                    <a:lnTo>
                      <a:pt x="86" y="25"/>
                    </a:lnTo>
                    <a:lnTo>
                      <a:pt x="25" y="25"/>
                    </a:lnTo>
                    <a:close/>
                    <a:moveTo>
                      <a:pt x="25" y="0"/>
                    </a:moveTo>
                    <a:lnTo>
                      <a:pt x="86" y="0"/>
                    </a:lnTo>
                    <a:lnTo>
                      <a:pt x="98" y="3"/>
                    </a:lnTo>
                    <a:lnTo>
                      <a:pt x="106" y="13"/>
                    </a:lnTo>
                    <a:lnTo>
                      <a:pt x="111" y="25"/>
                    </a:lnTo>
                    <a:lnTo>
                      <a:pt x="111" y="220"/>
                    </a:lnTo>
                    <a:lnTo>
                      <a:pt x="106" y="232"/>
                    </a:lnTo>
                    <a:lnTo>
                      <a:pt x="98" y="240"/>
                    </a:lnTo>
                    <a:lnTo>
                      <a:pt x="86" y="244"/>
                    </a:lnTo>
                    <a:lnTo>
                      <a:pt x="25" y="244"/>
                    </a:lnTo>
                    <a:lnTo>
                      <a:pt x="13" y="240"/>
                    </a:lnTo>
                    <a:lnTo>
                      <a:pt x="4" y="232"/>
                    </a:lnTo>
                    <a:lnTo>
                      <a:pt x="0" y="220"/>
                    </a:lnTo>
                    <a:lnTo>
                      <a:pt x="0" y="25"/>
                    </a:lnTo>
                    <a:lnTo>
                      <a:pt x="4" y="13"/>
                    </a:lnTo>
                    <a:lnTo>
                      <a:pt x="13" y="3"/>
                    </a:lnTo>
                    <a:lnTo>
                      <a:pt x="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39">
                <a:extLst>
                  <a:ext uri="{FF2B5EF4-FFF2-40B4-BE49-F238E27FC236}">
                    <a16:creationId xmlns:a16="http://schemas.microsoft.com/office/drawing/2014/main" id="{4798AEC7-8976-217C-EEC8-3C573094FD90}"/>
                  </a:ext>
                </a:extLst>
              </p:cNvPr>
              <p:cNvSpPr>
                <a:spLocks noEditPoints="1"/>
              </p:cNvSpPr>
              <p:nvPr/>
            </p:nvSpPr>
            <p:spPr bwMode="auto">
              <a:xfrm>
                <a:off x="8434388" y="3657600"/>
                <a:ext cx="173038" cy="736600"/>
              </a:xfrm>
              <a:custGeom>
                <a:avLst/>
                <a:gdLst>
                  <a:gd name="T0" fmla="*/ 24 w 109"/>
                  <a:gd name="T1" fmla="*/ 62 h 464"/>
                  <a:gd name="T2" fmla="*/ 24 w 109"/>
                  <a:gd name="T3" fmla="*/ 440 h 464"/>
                  <a:gd name="T4" fmla="*/ 85 w 109"/>
                  <a:gd name="T5" fmla="*/ 440 h 464"/>
                  <a:gd name="T6" fmla="*/ 85 w 109"/>
                  <a:gd name="T7" fmla="*/ 62 h 464"/>
                  <a:gd name="T8" fmla="*/ 24 w 109"/>
                  <a:gd name="T9" fmla="*/ 62 h 464"/>
                  <a:gd name="T10" fmla="*/ 24 w 109"/>
                  <a:gd name="T11" fmla="*/ 25 h 464"/>
                  <a:gd name="T12" fmla="*/ 24 w 109"/>
                  <a:gd name="T13" fmla="*/ 49 h 464"/>
                  <a:gd name="T14" fmla="*/ 85 w 109"/>
                  <a:gd name="T15" fmla="*/ 49 h 464"/>
                  <a:gd name="T16" fmla="*/ 85 w 109"/>
                  <a:gd name="T17" fmla="*/ 25 h 464"/>
                  <a:gd name="T18" fmla="*/ 24 w 109"/>
                  <a:gd name="T19" fmla="*/ 25 h 464"/>
                  <a:gd name="T20" fmla="*/ 24 w 109"/>
                  <a:gd name="T21" fmla="*/ 0 h 464"/>
                  <a:gd name="T22" fmla="*/ 85 w 109"/>
                  <a:gd name="T23" fmla="*/ 0 h 464"/>
                  <a:gd name="T24" fmla="*/ 98 w 109"/>
                  <a:gd name="T25" fmla="*/ 4 h 464"/>
                  <a:gd name="T26" fmla="*/ 106 w 109"/>
                  <a:gd name="T27" fmla="*/ 13 h 464"/>
                  <a:gd name="T28" fmla="*/ 109 w 109"/>
                  <a:gd name="T29" fmla="*/ 25 h 464"/>
                  <a:gd name="T30" fmla="*/ 109 w 109"/>
                  <a:gd name="T31" fmla="*/ 440 h 464"/>
                  <a:gd name="T32" fmla="*/ 106 w 109"/>
                  <a:gd name="T33" fmla="*/ 452 h 464"/>
                  <a:gd name="T34" fmla="*/ 98 w 109"/>
                  <a:gd name="T35" fmla="*/ 460 h 464"/>
                  <a:gd name="T36" fmla="*/ 85 w 109"/>
                  <a:gd name="T37" fmla="*/ 464 h 464"/>
                  <a:gd name="T38" fmla="*/ 24 w 109"/>
                  <a:gd name="T39" fmla="*/ 464 h 464"/>
                  <a:gd name="T40" fmla="*/ 11 w 109"/>
                  <a:gd name="T41" fmla="*/ 460 h 464"/>
                  <a:gd name="T42" fmla="*/ 3 w 109"/>
                  <a:gd name="T43" fmla="*/ 452 h 464"/>
                  <a:gd name="T44" fmla="*/ 0 w 109"/>
                  <a:gd name="T45" fmla="*/ 440 h 464"/>
                  <a:gd name="T46" fmla="*/ 0 w 109"/>
                  <a:gd name="T47" fmla="*/ 25 h 464"/>
                  <a:gd name="T48" fmla="*/ 3 w 109"/>
                  <a:gd name="T49" fmla="*/ 13 h 464"/>
                  <a:gd name="T50" fmla="*/ 11 w 109"/>
                  <a:gd name="T51" fmla="*/ 4 h 464"/>
                  <a:gd name="T52" fmla="*/ 24 w 109"/>
                  <a:gd name="T53"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464">
                    <a:moveTo>
                      <a:pt x="24" y="62"/>
                    </a:moveTo>
                    <a:lnTo>
                      <a:pt x="24" y="440"/>
                    </a:lnTo>
                    <a:lnTo>
                      <a:pt x="85" y="440"/>
                    </a:lnTo>
                    <a:lnTo>
                      <a:pt x="85" y="62"/>
                    </a:lnTo>
                    <a:lnTo>
                      <a:pt x="24" y="62"/>
                    </a:lnTo>
                    <a:close/>
                    <a:moveTo>
                      <a:pt x="24" y="25"/>
                    </a:moveTo>
                    <a:lnTo>
                      <a:pt x="24" y="49"/>
                    </a:lnTo>
                    <a:lnTo>
                      <a:pt x="85" y="49"/>
                    </a:lnTo>
                    <a:lnTo>
                      <a:pt x="85" y="25"/>
                    </a:lnTo>
                    <a:lnTo>
                      <a:pt x="24" y="25"/>
                    </a:lnTo>
                    <a:close/>
                    <a:moveTo>
                      <a:pt x="24" y="0"/>
                    </a:moveTo>
                    <a:lnTo>
                      <a:pt x="85" y="0"/>
                    </a:lnTo>
                    <a:lnTo>
                      <a:pt x="98" y="4"/>
                    </a:lnTo>
                    <a:lnTo>
                      <a:pt x="106" y="13"/>
                    </a:lnTo>
                    <a:lnTo>
                      <a:pt x="109" y="25"/>
                    </a:lnTo>
                    <a:lnTo>
                      <a:pt x="109" y="440"/>
                    </a:lnTo>
                    <a:lnTo>
                      <a:pt x="106" y="452"/>
                    </a:lnTo>
                    <a:lnTo>
                      <a:pt x="98" y="460"/>
                    </a:lnTo>
                    <a:lnTo>
                      <a:pt x="85" y="464"/>
                    </a:lnTo>
                    <a:lnTo>
                      <a:pt x="24" y="464"/>
                    </a:lnTo>
                    <a:lnTo>
                      <a:pt x="11" y="460"/>
                    </a:lnTo>
                    <a:lnTo>
                      <a:pt x="3" y="452"/>
                    </a:lnTo>
                    <a:lnTo>
                      <a:pt x="0" y="440"/>
                    </a:lnTo>
                    <a:lnTo>
                      <a:pt x="0" y="25"/>
                    </a:lnTo>
                    <a:lnTo>
                      <a:pt x="3" y="13"/>
                    </a:lnTo>
                    <a:lnTo>
                      <a:pt x="11" y="4"/>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40">
                <a:extLst>
                  <a:ext uri="{FF2B5EF4-FFF2-40B4-BE49-F238E27FC236}">
                    <a16:creationId xmlns:a16="http://schemas.microsoft.com/office/drawing/2014/main" id="{B899261A-0B56-571A-D4F2-A5BD112319C6}"/>
                  </a:ext>
                </a:extLst>
              </p:cNvPr>
              <p:cNvSpPr>
                <a:spLocks noEditPoints="1"/>
              </p:cNvSpPr>
              <p:nvPr/>
            </p:nvSpPr>
            <p:spPr bwMode="auto">
              <a:xfrm>
                <a:off x="7969250" y="3773488"/>
                <a:ext cx="173038" cy="620713"/>
              </a:xfrm>
              <a:custGeom>
                <a:avLst/>
                <a:gdLst>
                  <a:gd name="T0" fmla="*/ 24 w 109"/>
                  <a:gd name="T1" fmla="*/ 62 h 391"/>
                  <a:gd name="T2" fmla="*/ 24 w 109"/>
                  <a:gd name="T3" fmla="*/ 367 h 391"/>
                  <a:gd name="T4" fmla="*/ 86 w 109"/>
                  <a:gd name="T5" fmla="*/ 367 h 391"/>
                  <a:gd name="T6" fmla="*/ 86 w 109"/>
                  <a:gd name="T7" fmla="*/ 62 h 391"/>
                  <a:gd name="T8" fmla="*/ 24 w 109"/>
                  <a:gd name="T9" fmla="*/ 62 h 391"/>
                  <a:gd name="T10" fmla="*/ 24 w 109"/>
                  <a:gd name="T11" fmla="*/ 25 h 391"/>
                  <a:gd name="T12" fmla="*/ 24 w 109"/>
                  <a:gd name="T13" fmla="*/ 49 h 391"/>
                  <a:gd name="T14" fmla="*/ 86 w 109"/>
                  <a:gd name="T15" fmla="*/ 49 h 391"/>
                  <a:gd name="T16" fmla="*/ 86 w 109"/>
                  <a:gd name="T17" fmla="*/ 25 h 391"/>
                  <a:gd name="T18" fmla="*/ 24 w 109"/>
                  <a:gd name="T19" fmla="*/ 25 h 391"/>
                  <a:gd name="T20" fmla="*/ 24 w 109"/>
                  <a:gd name="T21" fmla="*/ 0 h 391"/>
                  <a:gd name="T22" fmla="*/ 86 w 109"/>
                  <a:gd name="T23" fmla="*/ 0 h 391"/>
                  <a:gd name="T24" fmla="*/ 97 w 109"/>
                  <a:gd name="T25" fmla="*/ 5 h 391"/>
                  <a:gd name="T26" fmla="*/ 106 w 109"/>
                  <a:gd name="T27" fmla="*/ 13 h 391"/>
                  <a:gd name="T28" fmla="*/ 109 w 109"/>
                  <a:gd name="T29" fmla="*/ 25 h 391"/>
                  <a:gd name="T30" fmla="*/ 109 w 109"/>
                  <a:gd name="T31" fmla="*/ 367 h 391"/>
                  <a:gd name="T32" fmla="*/ 106 w 109"/>
                  <a:gd name="T33" fmla="*/ 379 h 391"/>
                  <a:gd name="T34" fmla="*/ 97 w 109"/>
                  <a:gd name="T35" fmla="*/ 387 h 391"/>
                  <a:gd name="T36" fmla="*/ 86 w 109"/>
                  <a:gd name="T37" fmla="*/ 391 h 391"/>
                  <a:gd name="T38" fmla="*/ 24 w 109"/>
                  <a:gd name="T39" fmla="*/ 391 h 391"/>
                  <a:gd name="T40" fmla="*/ 13 w 109"/>
                  <a:gd name="T41" fmla="*/ 387 h 391"/>
                  <a:gd name="T42" fmla="*/ 3 w 109"/>
                  <a:gd name="T43" fmla="*/ 379 h 391"/>
                  <a:gd name="T44" fmla="*/ 0 w 109"/>
                  <a:gd name="T45" fmla="*/ 367 h 391"/>
                  <a:gd name="T46" fmla="*/ 0 w 109"/>
                  <a:gd name="T47" fmla="*/ 25 h 391"/>
                  <a:gd name="T48" fmla="*/ 3 w 109"/>
                  <a:gd name="T49" fmla="*/ 13 h 391"/>
                  <a:gd name="T50" fmla="*/ 13 w 109"/>
                  <a:gd name="T51" fmla="*/ 5 h 391"/>
                  <a:gd name="T52" fmla="*/ 24 w 109"/>
                  <a:gd name="T5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391">
                    <a:moveTo>
                      <a:pt x="24" y="62"/>
                    </a:moveTo>
                    <a:lnTo>
                      <a:pt x="24" y="367"/>
                    </a:lnTo>
                    <a:lnTo>
                      <a:pt x="86" y="367"/>
                    </a:lnTo>
                    <a:lnTo>
                      <a:pt x="86" y="62"/>
                    </a:lnTo>
                    <a:lnTo>
                      <a:pt x="24" y="62"/>
                    </a:lnTo>
                    <a:close/>
                    <a:moveTo>
                      <a:pt x="24" y="25"/>
                    </a:moveTo>
                    <a:lnTo>
                      <a:pt x="24" y="49"/>
                    </a:lnTo>
                    <a:lnTo>
                      <a:pt x="86" y="49"/>
                    </a:lnTo>
                    <a:lnTo>
                      <a:pt x="86" y="25"/>
                    </a:lnTo>
                    <a:lnTo>
                      <a:pt x="24" y="25"/>
                    </a:lnTo>
                    <a:close/>
                    <a:moveTo>
                      <a:pt x="24" y="0"/>
                    </a:moveTo>
                    <a:lnTo>
                      <a:pt x="86" y="0"/>
                    </a:lnTo>
                    <a:lnTo>
                      <a:pt x="97" y="5"/>
                    </a:lnTo>
                    <a:lnTo>
                      <a:pt x="106" y="13"/>
                    </a:lnTo>
                    <a:lnTo>
                      <a:pt x="109" y="25"/>
                    </a:lnTo>
                    <a:lnTo>
                      <a:pt x="109" y="367"/>
                    </a:lnTo>
                    <a:lnTo>
                      <a:pt x="106" y="379"/>
                    </a:lnTo>
                    <a:lnTo>
                      <a:pt x="97" y="387"/>
                    </a:lnTo>
                    <a:lnTo>
                      <a:pt x="86" y="391"/>
                    </a:lnTo>
                    <a:lnTo>
                      <a:pt x="24" y="391"/>
                    </a:lnTo>
                    <a:lnTo>
                      <a:pt x="13" y="387"/>
                    </a:lnTo>
                    <a:lnTo>
                      <a:pt x="3" y="379"/>
                    </a:lnTo>
                    <a:lnTo>
                      <a:pt x="0" y="367"/>
                    </a:lnTo>
                    <a:lnTo>
                      <a:pt x="0" y="25"/>
                    </a:lnTo>
                    <a:lnTo>
                      <a:pt x="3" y="13"/>
                    </a:lnTo>
                    <a:lnTo>
                      <a:pt x="13" y="5"/>
                    </a:lnTo>
                    <a:lnTo>
                      <a:pt x="2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021586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Rounded Corners 122">
            <a:extLst>
              <a:ext uri="{FF2B5EF4-FFF2-40B4-BE49-F238E27FC236}">
                <a16:creationId xmlns:a16="http://schemas.microsoft.com/office/drawing/2014/main" id="{E7670B03-9290-95B6-A86C-99C37D86ED4E}"/>
              </a:ext>
            </a:extLst>
          </p:cNvPr>
          <p:cNvSpPr/>
          <p:nvPr/>
        </p:nvSpPr>
        <p:spPr>
          <a:xfrm>
            <a:off x="0" y="4869160"/>
            <a:ext cx="12188824" cy="1988840"/>
          </a:xfrm>
          <a:prstGeom prst="roundRect">
            <a:avLst>
              <a:gd name="adj"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Graphic 160">
            <a:extLst>
              <a:ext uri="{FF2B5EF4-FFF2-40B4-BE49-F238E27FC236}">
                <a16:creationId xmlns:a16="http://schemas.microsoft.com/office/drawing/2014/main" id="{08B3F66D-9974-F4A5-1DAE-81C5F70B6952}"/>
              </a:ext>
            </a:extLst>
          </p:cNvPr>
          <p:cNvSpPr/>
          <p:nvPr/>
        </p:nvSpPr>
        <p:spPr>
          <a:xfrm>
            <a:off x="107323" y="4883183"/>
            <a:ext cx="3538816" cy="1133727"/>
          </a:xfrm>
          <a:custGeom>
            <a:avLst/>
            <a:gdLst>
              <a:gd name="connsiteX0" fmla="*/ 0 w 2933718"/>
              <a:gd name="connsiteY0" fmla="*/ 939872 h 939872"/>
              <a:gd name="connsiteX1" fmla="*/ 260770 w 2933718"/>
              <a:gd name="connsiteY1" fmla="*/ 358587 h 939872"/>
              <a:gd name="connsiteX2" fmla="*/ 814648 w 2933718"/>
              <a:gd name="connsiteY2" fmla="*/ 0 h 939872"/>
              <a:gd name="connsiteX3" fmla="*/ 2933719 w 2933718"/>
              <a:gd name="connsiteY3" fmla="*/ 0 h 939872"/>
              <a:gd name="connsiteX4" fmla="*/ 2933719 w 2933718"/>
              <a:gd name="connsiteY4" fmla="*/ 939872 h 939872"/>
              <a:gd name="connsiteX5" fmla="*/ 0 w 2933718"/>
              <a:gd name="connsiteY5" fmla="*/ 939872 h 93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18" h="939872">
                <a:moveTo>
                  <a:pt x="0" y="939872"/>
                </a:moveTo>
                <a:lnTo>
                  <a:pt x="260770" y="358587"/>
                </a:lnTo>
                <a:cubicBezTo>
                  <a:pt x="358587" y="140362"/>
                  <a:pt x="575551" y="0"/>
                  <a:pt x="814648" y="0"/>
                </a:cubicBezTo>
                <a:lnTo>
                  <a:pt x="2933719" y="0"/>
                </a:lnTo>
                <a:lnTo>
                  <a:pt x="2933719" y="939872"/>
                </a:lnTo>
                <a:lnTo>
                  <a:pt x="0" y="939872"/>
                </a:lnTo>
                <a:close/>
              </a:path>
            </a:pathLst>
          </a:custGeom>
          <a:gradFill flip="none" rotWithShape="1">
            <a:gsLst>
              <a:gs pos="0">
                <a:schemeClr val="accent4">
                  <a:alpha val="0"/>
                </a:schemeClr>
              </a:gs>
              <a:gs pos="100000">
                <a:schemeClr val="accent5"/>
              </a:gs>
            </a:gsLst>
            <a:lin ang="16200000" scaled="1"/>
            <a:tileRect/>
          </a:gradFill>
          <a:ln w="0" cap="flat">
            <a:noFill/>
            <a:prstDash val="solid"/>
            <a:miter/>
          </a:ln>
        </p:spPr>
        <p:txBody>
          <a:bodyPr rtlCol="0" anchor="ctr"/>
          <a:lstStyle/>
          <a:p>
            <a:endParaRPr lang="en-US" dirty="0"/>
          </a:p>
        </p:txBody>
      </p:sp>
      <p:sp>
        <p:nvSpPr>
          <p:cNvPr id="12" name="Rectangle: Rounded Corners 11">
            <a:extLst>
              <a:ext uri="{FF2B5EF4-FFF2-40B4-BE49-F238E27FC236}">
                <a16:creationId xmlns:a16="http://schemas.microsoft.com/office/drawing/2014/main" id="{A7E95032-C873-C17B-BF82-6DFB7B5EC238}"/>
              </a:ext>
            </a:extLst>
          </p:cNvPr>
          <p:cNvSpPr/>
          <p:nvPr/>
        </p:nvSpPr>
        <p:spPr>
          <a:xfrm>
            <a:off x="0" y="1827609"/>
            <a:ext cx="12188824" cy="953320"/>
          </a:xfrm>
          <a:prstGeom prst="roundRect">
            <a:avLst>
              <a:gd name="adj" fmla="val 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Graphic 160">
            <a:extLst>
              <a:ext uri="{FF2B5EF4-FFF2-40B4-BE49-F238E27FC236}">
                <a16:creationId xmlns:a16="http://schemas.microsoft.com/office/drawing/2014/main" id="{F6B90D58-557A-0B0E-E746-EE3695668A05}"/>
              </a:ext>
            </a:extLst>
          </p:cNvPr>
          <p:cNvSpPr/>
          <p:nvPr/>
        </p:nvSpPr>
        <p:spPr>
          <a:xfrm>
            <a:off x="105121" y="1840597"/>
            <a:ext cx="2933718" cy="939872"/>
          </a:xfrm>
          <a:custGeom>
            <a:avLst/>
            <a:gdLst>
              <a:gd name="connsiteX0" fmla="*/ 0 w 2933718"/>
              <a:gd name="connsiteY0" fmla="*/ 939872 h 939872"/>
              <a:gd name="connsiteX1" fmla="*/ 260770 w 2933718"/>
              <a:gd name="connsiteY1" fmla="*/ 358587 h 939872"/>
              <a:gd name="connsiteX2" fmla="*/ 814648 w 2933718"/>
              <a:gd name="connsiteY2" fmla="*/ 0 h 939872"/>
              <a:gd name="connsiteX3" fmla="*/ 2933719 w 2933718"/>
              <a:gd name="connsiteY3" fmla="*/ 0 h 939872"/>
              <a:gd name="connsiteX4" fmla="*/ 2933719 w 2933718"/>
              <a:gd name="connsiteY4" fmla="*/ 939872 h 939872"/>
              <a:gd name="connsiteX5" fmla="*/ 0 w 2933718"/>
              <a:gd name="connsiteY5" fmla="*/ 939872 h 93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18" h="939872">
                <a:moveTo>
                  <a:pt x="0" y="939872"/>
                </a:moveTo>
                <a:lnTo>
                  <a:pt x="260770" y="358587"/>
                </a:lnTo>
                <a:cubicBezTo>
                  <a:pt x="358587" y="140362"/>
                  <a:pt x="575551" y="0"/>
                  <a:pt x="814648" y="0"/>
                </a:cubicBezTo>
                <a:lnTo>
                  <a:pt x="2933719" y="0"/>
                </a:lnTo>
                <a:lnTo>
                  <a:pt x="2933719" y="939872"/>
                </a:lnTo>
                <a:lnTo>
                  <a:pt x="0" y="939872"/>
                </a:lnTo>
                <a:close/>
              </a:path>
            </a:pathLst>
          </a:custGeom>
          <a:gradFill flip="none" rotWithShape="1">
            <a:gsLst>
              <a:gs pos="0">
                <a:schemeClr val="accent2"/>
              </a:gs>
              <a:gs pos="100000">
                <a:schemeClr val="accent1">
                  <a:lumMod val="75000"/>
                </a:schemeClr>
              </a:gs>
            </a:gsLst>
            <a:lin ang="10800000" scaled="1"/>
            <a:tileRect/>
          </a:gradFill>
          <a:ln w="0"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C929990-217D-784B-1ABA-526C069F2A54}"/>
              </a:ext>
            </a:extLst>
          </p:cNvPr>
          <p:cNvSpPr>
            <a:spLocks noGrp="1"/>
          </p:cNvSpPr>
          <p:nvPr>
            <p:ph type="title"/>
          </p:nvPr>
        </p:nvSpPr>
        <p:spPr>
          <a:xfrm>
            <a:off x="105121" y="-13407"/>
            <a:ext cx="10741819" cy="1296145"/>
          </a:xfrm>
        </p:spPr>
        <p:txBody>
          <a:bodyPr/>
          <a:lstStyle/>
          <a:p>
            <a:r>
              <a:rPr lang="en-US" dirty="0"/>
              <a:t>Community Outreach Strategy Framework</a:t>
            </a:r>
          </a:p>
        </p:txBody>
      </p:sp>
      <p:sp>
        <p:nvSpPr>
          <p:cNvPr id="10" name="TextBox 9">
            <a:extLst>
              <a:ext uri="{FF2B5EF4-FFF2-40B4-BE49-F238E27FC236}">
                <a16:creationId xmlns:a16="http://schemas.microsoft.com/office/drawing/2014/main" id="{5C6BA454-D33B-1161-05DA-4334C869C33F}"/>
              </a:ext>
            </a:extLst>
          </p:cNvPr>
          <p:cNvSpPr txBox="1"/>
          <p:nvPr/>
        </p:nvSpPr>
        <p:spPr>
          <a:xfrm>
            <a:off x="573679" y="2011881"/>
            <a:ext cx="1492256" cy="400110"/>
          </a:xfrm>
          <a:prstGeom prst="rect">
            <a:avLst/>
          </a:prstGeom>
          <a:noFill/>
        </p:spPr>
        <p:txBody>
          <a:bodyPr wrap="square" rtlCol="0">
            <a:spAutoFit/>
          </a:bodyPr>
          <a:lstStyle/>
          <a:p>
            <a:r>
              <a:rPr lang="en-US" sz="2000" b="1" dirty="0">
                <a:solidFill>
                  <a:schemeClr val="bg1"/>
                </a:solidFill>
              </a:rPr>
              <a:t>Goals</a:t>
            </a:r>
          </a:p>
        </p:txBody>
      </p:sp>
      <p:sp>
        <p:nvSpPr>
          <p:cNvPr id="11" name="TextBox 10">
            <a:extLst>
              <a:ext uri="{FF2B5EF4-FFF2-40B4-BE49-F238E27FC236}">
                <a16:creationId xmlns:a16="http://schemas.microsoft.com/office/drawing/2014/main" id="{2C0AF339-1893-96E1-8C7F-2D3EA6C45227}"/>
              </a:ext>
            </a:extLst>
          </p:cNvPr>
          <p:cNvSpPr txBox="1"/>
          <p:nvPr/>
        </p:nvSpPr>
        <p:spPr>
          <a:xfrm>
            <a:off x="573679" y="3028145"/>
            <a:ext cx="1492256" cy="400110"/>
          </a:xfrm>
          <a:prstGeom prst="rect">
            <a:avLst/>
          </a:prstGeom>
          <a:noFill/>
        </p:spPr>
        <p:txBody>
          <a:bodyPr wrap="square" rtlCol="0">
            <a:spAutoFit/>
          </a:bodyPr>
          <a:lstStyle/>
          <a:p>
            <a:r>
              <a:rPr lang="en-US" sz="2000" b="1" dirty="0"/>
              <a:t>KPI</a:t>
            </a:r>
          </a:p>
        </p:txBody>
      </p:sp>
      <p:grpSp>
        <p:nvGrpSpPr>
          <p:cNvPr id="16" name="Group 15">
            <a:extLst>
              <a:ext uri="{FF2B5EF4-FFF2-40B4-BE49-F238E27FC236}">
                <a16:creationId xmlns:a16="http://schemas.microsoft.com/office/drawing/2014/main" id="{D0179274-B628-5FBA-EB14-31F597B6611D}"/>
              </a:ext>
            </a:extLst>
          </p:cNvPr>
          <p:cNvGrpSpPr/>
          <p:nvPr/>
        </p:nvGrpSpPr>
        <p:grpSpPr>
          <a:xfrm>
            <a:off x="3646139" y="1827608"/>
            <a:ext cx="7933237" cy="5030392"/>
            <a:chOff x="3646140" y="1827608"/>
            <a:chExt cx="6488338" cy="5030392"/>
          </a:xfrm>
        </p:grpSpPr>
        <p:sp>
          <p:nvSpPr>
            <p:cNvPr id="13" name="Rectangle 12">
              <a:extLst>
                <a:ext uri="{FF2B5EF4-FFF2-40B4-BE49-F238E27FC236}">
                  <a16:creationId xmlns:a16="http://schemas.microsoft.com/office/drawing/2014/main" id="{9A049E1B-E4E0-E0B5-F06F-A60E40745B2C}"/>
                </a:ext>
              </a:extLst>
            </p:cNvPr>
            <p:cNvSpPr/>
            <p:nvPr/>
          </p:nvSpPr>
          <p:spPr>
            <a:xfrm>
              <a:off x="3646140" y="1827608"/>
              <a:ext cx="1944216" cy="5030392"/>
            </a:xfrm>
            <a:prstGeom prst="roundRect">
              <a:avLst>
                <a:gd name="adj" fmla="val 0"/>
              </a:avLst>
            </a:prstGeom>
            <a:gradFill flip="none" rotWithShape="1">
              <a:gsLst>
                <a:gs pos="0">
                  <a:schemeClr val="accent1">
                    <a:alpha val="0"/>
                  </a:schemeClr>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30B856D-26A3-2414-3880-AC47923A853F}"/>
                </a:ext>
              </a:extLst>
            </p:cNvPr>
            <p:cNvSpPr/>
            <p:nvPr/>
          </p:nvSpPr>
          <p:spPr>
            <a:xfrm>
              <a:off x="5918201" y="1827608"/>
              <a:ext cx="1944216" cy="5030392"/>
            </a:xfrm>
            <a:prstGeom prst="roundRect">
              <a:avLst>
                <a:gd name="adj" fmla="val 0"/>
              </a:avLst>
            </a:prstGeom>
            <a:gradFill flip="none" rotWithShape="1">
              <a:gsLst>
                <a:gs pos="0">
                  <a:schemeClr val="accent1">
                    <a:alpha val="0"/>
                  </a:schemeClr>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A57FF49-0CC3-0407-C95E-20D919E0D6FE}"/>
                </a:ext>
              </a:extLst>
            </p:cNvPr>
            <p:cNvSpPr/>
            <p:nvPr/>
          </p:nvSpPr>
          <p:spPr>
            <a:xfrm>
              <a:off x="8190262" y="1827608"/>
              <a:ext cx="1944216" cy="5030392"/>
            </a:xfrm>
            <a:prstGeom prst="roundRect">
              <a:avLst>
                <a:gd name="adj" fmla="val 0"/>
              </a:avLst>
            </a:prstGeom>
            <a:gradFill flip="none" rotWithShape="1">
              <a:gsLst>
                <a:gs pos="0">
                  <a:schemeClr val="accent1">
                    <a:alpha val="0"/>
                  </a:schemeClr>
                </a:gs>
                <a:gs pos="100000">
                  <a:schemeClr val="bg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700DE336-D322-564A-B72B-9EB1957FC2EE}"/>
              </a:ext>
            </a:extLst>
          </p:cNvPr>
          <p:cNvSpPr txBox="1"/>
          <p:nvPr/>
        </p:nvSpPr>
        <p:spPr>
          <a:xfrm>
            <a:off x="3856067" y="1882679"/>
            <a:ext cx="1808288" cy="830997"/>
          </a:xfrm>
          <a:prstGeom prst="rect">
            <a:avLst/>
          </a:prstGeom>
          <a:noFill/>
        </p:spPr>
        <p:txBody>
          <a:bodyPr wrap="square" rtlCol="0">
            <a:spAutoFit/>
          </a:bodyPr>
          <a:lstStyle/>
          <a:p>
            <a:pPr algn="ctr">
              <a:lnSpc>
                <a:spcPct val="80000"/>
              </a:lnSpc>
            </a:pPr>
            <a:r>
              <a:rPr lang="en-US" sz="2000" b="1" dirty="0"/>
              <a:t>Define Goals &amp; Establish DEI taskforce</a:t>
            </a:r>
          </a:p>
        </p:txBody>
      </p:sp>
      <p:sp>
        <p:nvSpPr>
          <p:cNvPr id="19" name="TextBox 18">
            <a:extLst>
              <a:ext uri="{FF2B5EF4-FFF2-40B4-BE49-F238E27FC236}">
                <a16:creationId xmlns:a16="http://schemas.microsoft.com/office/drawing/2014/main" id="{EADE6F77-D282-F455-2A8A-89A215E9BB57}"/>
              </a:ext>
            </a:extLst>
          </p:cNvPr>
          <p:cNvSpPr txBox="1"/>
          <p:nvPr/>
        </p:nvSpPr>
        <p:spPr>
          <a:xfrm>
            <a:off x="6332300" y="1854089"/>
            <a:ext cx="2628821" cy="830997"/>
          </a:xfrm>
          <a:prstGeom prst="rect">
            <a:avLst/>
          </a:prstGeom>
          <a:noFill/>
        </p:spPr>
        <p:txBody>
          <a:bodyPr wrap="square" rtlCol="0">
            <a:spAutoFit/>
          </a:bodyPr>
          <a:lstStyle/>
          <a:p>
            <a:pPr algn="ctr">
              <a:lnSpc>
                <a:spcPct val="80000"/>
              </a:lnSpc>
            </a:pPr>
            <a:r>
              <a:rPr lang="en-US" sz="2000" b="1" dirty="0"/>
              <a:t>Conduct a Community Needs Assessment</a:t>
            </a:r>
          </a:p>
        </p:txBody>
      </p:sp>
      <p:sp>
        <p:nvSpPr>
          <p:cNvPr id="20" name="TextBox 19">
            <a:extLst>
              <a:ext uri="{FF2B5EF4-FFF2-40B4-BE49-F238E27FC236}">
                <a16:creationId xmlns:a16="http://schemas.microsoft.com/office/drawing/2014/main" id="{3A6D208F-D362-7800-1E7D-758FEDE3E54D}"/>
              </a:ext>
            </a:extLst>
          </p:cNvPr>
          <p:cNvSpPr txBox="1"/>
          <p:nvPr/>
        </p:nvSpPr>
        <p:spPr>
          <a:xfrm>
            <a:off x="9197942" y="1899187"/>
            <a:ext cx="2377176" cy="830997"/>
          </a:xfrm>
          <a:prstGeom prst="rect">
            <a:avLst/>
          </a:prstGeom>
          <a:noFill/>
        </p:spPr>
        <p:txBody>
          <a:bodyPr wrap="square" rtlCol="0">
            <a:spAutoFit/>
          </a:bodyPr>
          <a:lstStyle/>
          <a:p>
            <a:pPr algn="ctr">
              <a:lnSpc>
                <a:spcPct val="80000"/>
              </a:lnSpc>
            </a:pPr>
            <a:r>
              <a:rPr lang="en-US" sz="2000" b="1" dirty="0"/>
              <a:t>Celebrate Diversity &amp; Cultural Exchange</a:t>
            </a:r>
          </a:p>
        </p:txBody>
      </p:sp>
      <p:sp>
        <p:nvSpPr>
          <p:cNvPr id="60" name="Rectangle: Rounded Corners 59">
            <a:extLst>
              <a:ext uri="{FF2B5EF4-FFF2-40B4-BE49-F238E27FC236}">
                <a16:creationId xmlns:a16="http://schemas.microsoft.com/office/drawing/2014/main" id="{646BA107-118D-805C-E19B-BFDD557FB82F}"/>
              </a:ext>
            </a:extLst>
          </p:cNvPr>
          <p:cNvSpPr/>
          <p:nvPr/>
        </p:nvSpPr>
        <p:spPr>
          <a:xfrm>
            <a:off x="663094" y="2411991"/>
            <a:ext cx="432051" cy="90196"/>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Rounded Corners 60">
            <a:extLst>
              <a:ext uri="{FF2B5EF4-FFF2-40B4-BE49-F238E27FC236}">
                <a16:creationId xmlns:a16="http://schemas.microsoft.com/office/drawing/2014/main" id="{8D6CF50C-65BF-3035-3731-37E45874F499}"/>
              </a:ext>
            </a:extLst>
          </p:cNvPr>
          <p:cNvSpPr/>
          <p:nvPr/>
        </p:nvSpPr>
        <p:spPr>
          <a:xfrm>
            <a:off x="1148488" y="2411991"/>
            <a:ext cx="231101" cy="90196"/>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Rounded Corners 64">
            <a:extLst>
              <a:ext uri="{FF2B5EF4-FFF2-40B4-BE49-F238E27FC236}">
                <a16:creationId xmlns:a16="http://schemas.microsoft.com/office/drawing/2014/main" id="{DF98577A-E3F4-B745-E6D8-107693C7018B}"/>
              </a:ext>
            </a:extLst>
          </p:cNvPr>
          <p:cNvSpPr/>
          <p:nvPr/>
        </p:nvSpPr>
        <p:spPr>
          <a:xfrm>
            <a:off x="663094" y="3428255"/>
            <a:ext cx="432051" cy="90196"/>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Rounded Corners 65">
            <a:extLst>
              <a:ext uri="{FF2B5EF4-FFF2-40B4-BE49-F238E27FC236}">
                <a16:creationId xmlns:a16="http://schemas.microsoft.com/office/drawing/2014/main" id="{FAC88BF3-48F8-1BE4-8B73-903DD209BCAE}"/>
              </a:ext>
            </a:extLst>
          </p:cNvPr>
          <p:cNvSpPr/>
          <p:nvPr/>
        </p:nvSpPr>
        <p:spPr>
          <a:xfrm>
            <a:off x="1148488" y="3428255"/>
            <a:ext cx="231101" cy="90196"/>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9F44C853-EA48-F172-65DE-D64311ACB398}"/>
              </a:ext>
            </a:extLst>
          </p:cNvPr>
          <p:cNvSpPr/>
          <p:nvPr/>
        </p:nvSpPr>
        <p:spPr>
          <a:xfrm>
            <a:off x="3807627" y="3085325"/>
            <a:ext cx="285750" cy="285750"/>
          </a:xfrm>
          <a:custGeom>
            <a:avLst/>
            <a:gdLst>
              <a:gd name="connsiteX0" fmla="*/ 142875 w 285750"/>
              <a:gd name="connsiteY0" fmla="*/ 0 h 285750"/>
              <a:gd name="connsiteX1" fmla="*/ 0 w 285750"/>
              <a:gd name="connsiteY1" fmla="*/ 142875 h 285750"/>
              <a:gd name="connsiteX2" fmla="*/ 142875 w 285750"/>
              <a:gd name="connsiteY2" fmla="*/ 285750 h 285750"/>
              <a:gd name="connsiteX3" fmla="*/ 285750 w 285750"/>
              <a:gd name="connsiteY3" fmla="*/ 142875 h 285750"/>
              <a:gd name="connsiteX4" fmla="*/ 142875 w 285750"/>
              <a:gd name="connsiteY4" fmla="*/ 0 h 285750"/>
              <a:gd name="connsiteX5" fmla="*/ 114300 w 285750"/>
              <a:gd name="connsiteY5" fmla="*/ 210703 h 285750"/>
              <a:gd name="connsiteX6" fmla="*/ 47044 w 285750"/>
              <a:gd name="connsiteY6" fmla="*/ 143456 h 285750"/>
              <a:gd name="connsiteX7" fmla="*/ 67256 w 285750"/>
              <a:gd name="connsiteY7" fmla="*/ 123244 h 285750"/>
              <a:gd name="connsiteX8" fmla="*/ 114300 w 285750"/>
              <a:gd name="connsiteY8" fmla="*/ 170297 h 285750"/>
              <a:gd name="connsiteX9" fmla="*/ 208969 w 285750"/>
              <a:gd name="connsiteY9" fmla="*/ 75619 h 285750"/>
              <a:gd name="connsiteX10" fmla="*/ 229181 w 285750"/>
              <a:gd name="connsiteY10" fmla="*/ 958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114300" y="210703"/>
                </a:moveTo>
                <a:lnTo>
                  <a:pt x="47044" y="143456"/>
                </a:lnTo>
                <a:lnTo>
                  <a:pt x="67256" y="123244"/>
                </a:lnTo>
                <a:lnTo>
                  <a:pt x="114300" y="170297"/>
                </a:lnTo>
                <a:lnTo>
                  <a:pt x="208969" y="75619"/>
                </a:lnTo>
                <a:lnTo>
                  <a:pt x="229181" y="95831"/>
                </a:lnTo>
                <a:close/>
              </a:path>
            </a:pathLst>
          </a:custGeom>
          <a:solidFill>
            <a:schemeClr val="accent2"/>
          </a:solidFill>
          <a:ln w="9525" cap="flat">
            <a:noFill/>
            <a:prstDash val="solid"/>
            <a:miter/>
          </a:ln>
        </p:spPr>
        <p:txBody>
          <a:bodyPr rtlCol="0" anchor="ctr"/>
          <a:lstStyle/>
          <a:p>
            <a:endParaRPr lang="en-US" dirty="0"/>
          </a:p>
        </p:txBody>
      </p:sp>
      <p:sp>
        <p:nvSpPr>
          <p:cNvPr id="77" name="TextBox 76">
            <a:extLst>
              <a:ext uri="{FF2B5EF4-FFF2-40B4-BE49-F238E27FC236}">
                <a16:creationId xmlns:a16="http://schemas.microsoft.com/office/drawing/2014/main" id="{12A3660A-743C-1158-5240-63166BFB06C4}"/>
              </a:ext>
            </a:extLst>
          </p:cNvPr>
          <p:cNvSpPr txBox="1"/>
          <p:nvPr/>
        </p:nvSpPr>
        <p:spPr>
          <a:xfrm>
            <a:off x="4163922" y="2987557"/>
            <a:ext cx="1601168" cy="523220"/>
          </a:xfrm>
          <a:prstGeom prst="rect">
            <a:avLst/>
          </a:prstGeom>
          <a:noFill/>
        </p:spPr>
        <p:txBody>
          <a:bodyPr wrap="square" rtlCol="0">
            <a:spAutoFit/>
          </a:bodyPr>
          <a:lstStyle/>
          <a:p>
            <a:r>
              <a:rPr lang="en-US" sz="1400" dirty="0"/>
              <a:t>Build positive brand reputation</a:t>
            </a:r>
          </a:p>
        </p:txBody>
      </p:sp>
      <p:sp>
        <p:nvSpPr>
          <p:cNvPr id="99" name="Freeform: Shape 98">
            <a:extLst>
              <a:ext uri="{FF2B5EF4-FFF2-40B4-BE49-F238E27FC236}">
                <a16:creationId xmlns:a16="http://schemas.microsoft.com/office/drawing/2014/main" id="{B39184E6-A653-EB9A-3A8C-24AA5075530D}"/>
              </a:ext>
            </a:extLst>
          </p:cNvPr>
          <p:cNvSpPr/>
          <p:nvPr/>
        </p:nvSpPr>
        <p:spPr>
          <a:xfrm>
            <a:off x="3807627" y="3878217"/>
            <a:ext cx="285750" cy="285750"/>
          </a:xfrm>
          <a:custGeom>
            <a:avLst/>
            <a:gdLst>
              <a:gd name="connsiteX0" fmla="*/ 142875 w 285750"/>
              <a:gd name="connsiteY0" fmla="*/ 0 h 285750"/>
              <a:gd name="connsiteX1" fmla="*/ 0 w 285750"/>
              <a:gd name="connsiteY1" fmla="*/ 142875 h 285750"/>
              <a:gd name="connsiteX2" fmla="*/ 142875 w 285750"/>
              <a:gd name="connsiteY2" fmla="*/ 285750 h 285750"/>
              <a:gd name="connsiteX3" fmla="*/ 285750 w 285750"/>
              <a:gd name="connsiteY3" fmla="*/ 142875 h 285750"/>
              <a:gd name="connsiteX4" fmla="*/ 142875 w 285750"/>
              <a:gd name="connsiteY4" fmla="*/ 0 h 285750"/>
              <a:gd name="connsiteX5" fmla="*/ 114300 w 285750"/>
              <a:gd name="connsiteY5" fmla="*/ 210703 h 285750"/>
              <a:gd name="connsiteX6" fmla="*/ 47044 w 285750"/>
              <a:gd name="connsiteY6" fmla="*/ 143456 h 285750"/>
              <a:gd name="connsiteX7" fmla="*/ 67256 w 285750"/>
              <a:gd name="connsiteY7" fmla="*/ 123244 h 285750"/>
              <a:gd name="connsiteX8" fmla="*/ 114300 w 285750"/>
              <a:gd name="connsiteY8" fmla="*/ 170297 h 285750"/>
              <a:gd name="connsiteX9" fmla="*/ 208969 w 285750"/>
              <a:gd name="connsiteY9" fmla="*/ 75619 h 285750"/>
              <a:gd name="connsiteX10" fmla="*/ 229181 w 285750"/>
              <a:gd name="connsiteY10" fmla="*/ 958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114300" y="210703"/>
                </a:moveTo>
                <a:lnTo>
                  <a:pt x="47044" y="143456"/>
                </a:lnTo>
                <a:lnTo>
                  <a:pt x="67256" y="123244"/>
                </a:lnTo>
                <a:lnTo>
                  <a:pt x="114300" y="170297"/>
                </a:lnTo>
                <a:lnTo>
                  <a:pt x="208969" y="75619"/>
                </a:lnTo>
                <a:lnTo>
                  <a:pt x="229181" y="95831"/>
                </a:lnTo>
                <a:close/>
              </a:path>
            </a:pathLst>
          </a:custGeom>
          <a:solidFill>
            <a:schemeClr val="accent2"/>
          </a:solidFill>
          <a:ln w="9525" cap="flat">
            <a:noFill/>
            <a:prstDash val="solid"/>
            <a:miter/>
          </a:ln>
        </p:spPr>
        <p:txBody>
          <a:bodyPr rtlCol="0" anchor="ctr"/>
          <a:lstStyle/>
          <a:p>
            <a:endParaRPr lang="en-US" dirty="0"/>
          </a:p>
        </p:txBody>
      </p:sp>
      <p:sp>
        <p:nvSpPr>
          <p:cNvPr id="101" name="TextBox 100">
            <a:extLst>
              <a:ext uri="{FF2B5EF4-FFF2-40B4-BE49-F238E27FC236}">
                <a16:creationId xmlns:a16="http://schemas.microsoft.com/office/drawing/2014/main" id="{E1EDCD2E-29EC-89E4-CAEE-802B48E07B3A}"/>
              </a:ext>
            </a:extLst>
          </p:cNvPr>
          <p:cNvSpPr txBox="1"/>
          <p:nvPr/>
        </p:nvSpPr>
        <p:spPr>
          <a:xfrm>
            <a:off x="4157622" y="3821037"/>
            <a:ext cx="1601168" cy="954107"/>
          </a:xfrm>
          <a:prstGeom prst="rect">
            <a:avLst/>
          </a:prstGeom>
          <a:noFill/>
        </p:spPr>
        <p:txBody>
          <a:bodyPr wrap="square" rtlCol="0">
            <a:spAutoFit/>
          </a:bodyPr>
          <a:lstStyle/>
          <a:p>
            <a:r>
              <a:rPr lang="en-US" sz="1400" dirty="0"/>
              <a:t>DEI taskforce will be the driving force for all DEI  initiatives</a:t>
            </a:r>
          </a:p>
        </p:txBody>
      </p:sp>
      <p:sp>
        <p:nvSpPr>
          <p:cNvPr id="102" name="Freeform: Shape 101">
            <a:extLst>
              <a:ext uri="{FF2B5EF4-FFF2-40B4-BE49-F238E27FC236}">
                <a16:creationId xmlns:a16="http://schemas.microsoft.com/office/drawing/2014/main" id="{4E970EF1-0D0C-8D87-46C6-B476AD36DCA2}"/>
              </a:ext>
            </a:extLst>
          </p:cNvPr>
          <p:cNvSpPr/>
          <p:nvPr/>
        </p:nvSpPr>
        <p:spPr>
          <a:xfrm>
            <a:off x="6585660" y="3085325"/>
            <a:ext cx="285750" cy="285750"/>
          </a:xfrm>
          <a:custGeom>
            <a:avLst/>
            <a:gdLst>
              <a:gd name="connsiteX0" fmla="*/ 142875 w 285750"/>
              <a:gd name="connsiteY0" fmla="*/ 0 h 285750"/>
              <a:gd name="connsiteX1" fmla="*/ 0 w 285750"/>
              <a:gd name="connsiteY1" fmla="*/ 142875 h 285750"/>
              <a:gd name="connsiteX2" fmla="*/ 142875 w 285750"/>
              <a:gd name="connsiteY2" fmla="*/ 285750 h 285750"/>
              <a:gd name="connsiteX3" fmla="*/ 285750 w 285750"/>
              <a:gd name="connsiteY3" fmla="*/ 142875 h 285750"/>
              <a:gd name="connsiteX4" fmla="*/ 142875 w 285750"/>
              <a:gd name="connsiteY4" fmla="*/ 0 h 285750"/>
              <a:gd name="connsiteX5" fmla="*/ 114300 w 285750"/>
              <a:gd name="connsiteY5" fmla="*/ 210703 h 285750"/>
              <a:gd name="connsiteX6" fmla="*/ 47044 w 285750"/>
              <a:gd name="connsiteY6" fmla="*/ 143456 h 285750"/>
              <a:gd name="connsiteX7" fmla="*/ 67256 w 285750"/>
              <a:gd name="connsiteY7" fmla="*/ 123244 h 285750"/>
              <a:gd name="connsiteX8" fmla="*/ 114300 w 285750"/>
              <a:gd name="connsiteY8" fmla="*/ 170297 h 285750"/>
              <a:gd name="connsiteX9" fmla="*/ 208969 w 285750"/>
              <a:gd name="connsiteY9" fmla="*/ 75619 h 285750"/>
              <a:gd name="connsiteX10" fmla="*/ 229181 w 285750"/>
              <a:gd name="connsiteY10" fmla="*/ 958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114300" y="210703"/>
                </a:moveTo>
                <a:lnTo>
                  <a:pt x="47044" y="143456"/>
                </a:lnTo>
                <a:lnTo>
                  <a:pt x="67256" y="123244"/>
                </a:lnTo>
                <a:lnTo>
                  <a:pt x="114300" y="170297"/>
                </a:lnTo>
                <a:lnTo>
                  <a:pt x="208969" y="75619"/>
                </a:lnTo>
                <a:lnTo>
                  <a:pt x="229181" y="95831"/>
                </a:lnTo>
                <a:close/>
              </a:path>
            </a:pathLst>
          </a:custGeom>
          <a:solidFill>
            <a:schemeClr val="accent2"/>
          </a:solidFill>
          <a:ln w="9525" cap="flat">
            <a:noFill/>
            <a:prstDash val="solid"/>
            <a:miter/>
          </a:ln>
        </p:spPr>
        <p:txBody>
          <a:bodyPr rtlCol="0" anchor="ctr"/>
          <a:lstStyle/>
          <a:p>
            <a:endParaRPr lang="en-US" dirty="0"/>
          </a:p>
        </p:txBody>
      </p:sp>
      <p:sp>
        <p:nvSpPr>
          <p:cNvPr id="103" name="TextBox 102">
            <a:extLst>
              <a:ext uri="{FF2B5EF4-FFF2-40B4-BE49-F238E27FC236}">
                <a16:creationId xmlns:a16="http://schemas.microsoft.com/office/drawing/2014/main" id="{82ACE2AF-B40D-6D00-7E37-6D3AF93319C9}"/>
              </a:ext>
            </a:extLst>
          </p:cNvPr>
          <p:cNvSpPr txBox="1"/>
          <p:nvPr/>
        </p:nvSpPr>
        <p:spPr>
          <a:xfrm>
            <a:off x="6879551" y="2873595"/>
            <a:ext cx="1816584" cy="738664"/>
          </a:xfrm>
          <a:prstGeom prst="rect">
            <a:avLst/>
          </a:prstGeom>
          <a:noFill/>
        </p:spPr>
        <p:txBody>
          <a:bodyPr wrap="square" rtlCol="0">
            <a:spAutoFit/>
          </a:bodyPr>
          <a:lstStyle/>
          <a:p>
            <a:r>
              <a:rPr lang="en-US" sz="1400" dirty="0"/>
              <a:t>Host focus group &amp; identify DEI challenges</a:t>
            </a:r>
          </a:p>
        </p:txBody>
      </p:sp>
      <p:sp>
        <p:nvSpPr>
          <p:cNvPr id="105" name="Freeform: Shape 104">
            <a:extLst>
              <a:ext uri="{FF2B5EF4-FFF2-40B4-BE49-F238E27FC236}">
                <a16:creationId xmlns:a16="http://schemas.microsoft.com/office/drawing/2014/main" id="{337D7788-06F5-62CE-F491-33B0B633D453}"/>
              </a:ext>
            </a:extLst>
          </p:cNvPr>
          <p:cNvSpPr/>
          <p:nvPr/>
        </p:nvSpPr>
        <p:spPr>
          <a:xfrm>
            <a:off x="6585660" y="3878217"/>
            <a:ext cx="285750" cy="285750"/>
          </a:xfrm>
          <a:custGeom>
            <a:avLst/>
            <a:gdLst>
              <a:gd name="connsiteX0" fmla="*/ 142875 w 285750"/>
              <a:gd name="connsiteY0" fmla="*/ 0 h 285750"/>
              <a:gd name="connsiteX1" fmla="*/ 0 w 285750"/>
              <a:gd name="connsiteY1" fmla="*/ 142875 h 285750"/>
              <a:gd name="connsiteX2" fmla="*/ 142875 w 285750"/>
              <a:gd name="connsiteY2" fmla="*/ 285750 h 285750"/>
              <a:gd name="connsiteX3" fmla="*/ 285750 w 285750"/>
              <a:gd name="connsiteY3" fmla="*/ 142875 h 285750"/>
              <a:gd name="connsiteX4" fmla="*/ 142875 w 285750"/>
              <a:gd name="connsiteY4" fmla="*/ 0 h 285750"/>
              <a:gd name="connsiteX5" fmla="*/ 114300 w 285750"/>
              <a:gd name="connsiteY5" fmla="*/ 210703 h 285750"/>
              <a:gd name="connsiteX6" fmla="*/ 47044 w 285750"/>
              <a:gd name="connsiteY6" fmla="*/ 143456 h 285750"/>
              <a:gd name="connsiteX7" fmla="*/ 67256 w 285750"/>
              <a:gd name="connsiteY7" fmla="*/ 123244 h 285750"/>
              <a:gd name="connsiteX8" fmla="*/ 114300 w 285750"/>
              <a:gd name="connsiteY8" fmla="*/ 170297 h 285750"/>
              <a:gd name="connsiteX9" fmla="*/ 208969 w 285750"/>
              <a:gd name="connsiteY9" fmla="*/ 75619 h 285750"/>
              <a:gd name="connsiteX10" fmla="*/ 229181 w 285750"/>
              <a:gd name="connsiteY10" fmla="*/ 958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114300" y="210703"/>
                </a:moveTo>
                <a:lnTo>
                  <a:pt x="47044" y="143456"/>
                </a:lnTo>
                <a:lnTo>
                  <a:pt x="67256" y="123244"/>
                </a:lnTo>
                <a:lnTo>
                  <a:pt x="114300" y="170297"/>
                </a:lnTo>
                <a:lnTo>
                  <a:pt x="208969" y="75619"/>
                </a:lnTo>
                <a:lnTo>
                  <a:pt x="229181" y="95831"/>
                </a:lnTo>
                <a:close/>
              </a:path>
            </a:pathLst>
          </a:custGeom>
          <a:solidFill>
            <a:schemeClr val="accent2"/>
          </a:solidFill>
          <a:ln w="9525" cap="flat">
            <a:noFill/>
            <a:prstDash val="solid"/>
            <a:miter/>
          </a:ln>
        </p:spPr>
        <p:txBody>
          <a:bodyPr rtlCol="0" anchor="ctr"/>
          <a:lstStyle/>
          <a:p>
            <a:endParaRPr lang="en-US" dirty="0"/>
          </a:p>
        </p:txBody>
      </p:sp>
      <p:sp>
        <p:nvSpPr>
          <p:cNvPr id="107" name="TextBox 106">
            <a:extLst>
              <a:ext uri="{FF2B5EF4-FFF2-40B4-BE49-F238E27FC236}">
                <a16:creationId xmlns:a16="http://schemas.microsoft.com/office/drawing/2014/main" id="{F16A45ED-2FE2-BDFF-7DC8-DD29107BBE39}"/>
              </a:ext>
            </a:extLst>
          </p:cNvPr>
          <p:cNvSpPr txBox="1"/>
          <p:nvPr/>
        </p:nvSpPr>
        <p:spPr>
          <a:xfrm>
            <a:off x="6935655" y="3821037"/>
            <a:ext cx="1760480" cy="954107"/>
          </a:xfrm>
          <a:prstGeom prst="rect">
            <a:avLst/>
          </a:prstGeom>
          <a:noFill/>
        </p:spPr>
        <p:txBody>
          <a:bodyPr wrap="square" rtlCol="0">
            <a:spAutoFit/>
          </a:bodyPr>
          <a:lstStyle/>
          <a:p>
            <a:r>
              <a:rPr lang="en-US" sz="1400" dirty="0"/>
              <a:t>Understand the demographics and interests of the target audience </a:t>
            </a:r>
          </a:p>
        </p:txBody>
      </p:sp>
      <p:sp>
        <p:nvSpPr>
          <p:cNvPr id="112" name="Freeform: Shape 111">
            <a:extLst>
              <a:ext uri="{FF2B5EF4-FFF2-40B4-BE49-F238E27FC236}">
                <a16:creationId xmlns:a16="http://schemas.microsoft.com/office/drawing/2014/main" id="{5F91708F-AA79-7339-AC56-24C889281227}"/>
              </a:ext>
            </a:extLst>
          </p:cNvPr>
          <p:cNvSpPr/>
          <p:nvPr/>
        </p:nvSpPr>
        <p:spPr>
          <a:xfrm>
            <a:off x="9358504" y="3085325"/>
            <a:ext cx="285750" cy="285750"/>
          </a:xfrm>
          <a:custGeom>
            <a:avLst/>
            <a:gdLst>
              <a:gd name="connsiteX0" fmla="*/ 142875 w 285750"/>
              <a:gd name="connsiteY0" fmla="*/ 0 h 285750"/>
              <a:gd name="connsiteX1" fmla="*/ 0 w 285750"/>
              <a:gd name="connsiteY1" fmla="*/ 142875 h 285750"/>
              <a:gd name="connsiteX2" fmla="*/ 142875 w 285750"/>
              <a:gd name="connsiteY2" fmla="*/ 285750 h 285750"/>
              <a:gd name="connsiteX3" fmla="*/ 285750 w 285750"/>
              <a:gd name="connsiteY3" fmla="*/ 142875 h 285750"/>
              <a:gd name="connsiteX4" fmla="*/ 142875 w 285750"/>
              <a:gd name="connsiteY4" fmla="*/ 0 h 285750"/>
              <a:gd name="connsiteX5" fmla="*/ 114300 w 285750"/>
              <a:gd name="connsiteY5" fmla="*/ 210703 h 285750"/>
              <a:gd name="connsiteX6" fmla="*/ 47044 w 285750"/>
              <a:gd name="connsiteY6" fmla="*/ 143456 h 285750"/>
              <a:gd name="connsiteX7" fmla="*/ 67256 w 285750"/>
              <a:gd name="connsiteY7" fmla="*/ 123244 h 285750"/>
              <a:gd name="connsiteX8" fmla="*/ 114300 w 285750"/>
              <a:gd name="connsiteY8" fmla="*/ 170297 h 285750"/>
              <a:gd name="connsiteX9" fmla="*/ 208969 w 285750"/>
              <a:gd name="connsiteY9" fmla="*/ 75619 h 285750"/>
              <a:gd name="connsiteX10" fmla="*/ 229181 w 285750"/>
              <a:gd name="connsiteY10" fmla="*/ 958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114300" y="210703"/>
                </a:moveTo>
                <a:lnTo>
                  <a:pt x="47044" y="143456"/>
                </a:lnTo>
                <a:lnTo>
                  <a:pt x="67256" y="123244"/>
                </a:lnTo>
                <a:lnTo>
                  <a:pt x="114300" y="170297"/>
                </a:lnTo>
                <a:lnTo>
                  <a:pt x="208969" y="75619"/>
                </a:lnTo>
                <a:lnTo>
                  <a:pt x="229181" y="95831"/>
                </a:lnTo>
                <a:close/>
              </a:path>
            </a:pathLst>
          </a:custGeom>
          <a:solidFill>
            <a:schemeClr val="accent2"/>
          </a:solidFill>
          <a:ln w="9525" cap="flat">
            <a:noFill/>
            <a:prstDash val="solid"/>
            <a:miter/>
          </a:ln>
        </p:spPr>
        <p:txBody>
          <a:bodyPr rtlCol="0" anchor="ctr"/>
          <a:lstStyle/>
          <a:p>
            <a:endParaRPr lang="en-US" dirty="0"/>
          </a:p>
        </p:txBody>
      </p:sp>
      <p:sp>
        <p:nvSpPr>
          <p:cNvPr id="113" name="TextBox 112">
            <a:extLst>
              <a:ext uri="{FF2B5EF4-FFF2-40B4-BE49-F238E27FC236}">
                <a16:creationId xmlns:a16="http://schemas.microsoft.com/office/drawing/2014/main" id="{8499FEE5-D4FA-9C84-3D17-D242DC414665}"/>
              </a:ext>
            </a:extLst>
          </p:cNvPr>
          <p:cNvSpPr txBox="1"/>
          <p:nvPr/>
        </p:nvSpPr>
        <p:spPr>
          <a:xfrm>
            <a:off x="9733306" y="2926802"/>
            <a:ext cx="1648758" cy="738664"/>
          </a:xfrm>
          <a:prstGeom prst="rect">
            <a:avLst/>
          </a:prstGeom>
          <a:noFill/>
        </p:spPr>
        <p:txBody>
          <a:bodyPr wrap="square" rtlCol="0">
            <a:spAutoFit/>
          </a:bodyPr>
          <a:lstStyle/>
          <a:p>
            <a:r>
              <a:rPr lang="en-US" sz="1400" dirty="0"/>
              <a:t>Sponsor (2) local events focused on food poverty</a:t>
            </a:r>
          </a:p>
        </p:txBody>
      </p:sp>
      <p:sp>
        <p:nvSpPr>
          <p:cNvPr id="114" name="Freeform: Shape 113">
            <a:extLst>
              <a:ext uri="{FF2B5EF4-FFF2-40B4-BE49-F238E27FC236}">
                <a16:creationId xmlns:a16="http://schemas.microsoft.com/office/drawing/2014/main" id="{E3963C99-0431-9107-54E9-68B2BF3413C9}"/>
              </a:ext>
            </a:extLst>
          </p:cNvPr>
          <p:cNvSpPr/>
          <p:nvPr/>
        </p:nvSpPr>
        <p:spPr>
          <a:xfrm>
            <a:off x="9358504" y="3878217"/>
            <a:ext cx="285750" cy="285750"/>
          </a:xfrm>
          <a:custGeom>
            <a:avLst/>
            <a:gdLst>
              <a:gd name="connsiteX0" fmla="*/ 142875 w 285750"/>
              <a:gd name="connsiteY0" fmla="*/ 0 h 285750"/>
              <a:gd name="connsiteX1" fmla="*/ 0 w 285750"/>
              <a:gd name="connsiteY1" fmla="*/ 142875 h 285750"/>
              <a:gd name="connsiteX2" fmla="*/ 142875 w 285750"/>
              <a:gd name="connsiteY2" fmla="*/ 285750 h 285750"/>
              <a:gd name="connsiteX3" fmla="*/ 285750 w 285750"/>
              <a:gd name="connsiteY3" fmla="*/ 142875 h 285750"/>
              <a:gd name="connsiteX4" fmla="*/ 142875 w 285750"/>
              <a:gd name="connsiteY4" fmla="*/ 0 h 285750"/>
              <a:gd name="connsiteX5" fmla="*/ 114300 w 285750"/>
              <a:gd name="connsiteY5" fmla="*/ 210703 h 285750"/>
              <a:gd name="connsiteX6" fmla="*/ 47044 w 285750"/>
              <a:gd name="connsiteY6" fmla="*/ 143456 h 285750"/>
              <a:gd name="connsiteX7" fmla="*/ 67256 w 285750"/>
              <a:gd name="connsiteY7" fmla="*/ 123244 h 285750"/>
              <a:gd name="connsiteX8" fmla="*/ 114300 w 285750"/>
              <a:gd name="connsiteY8" fmla="*/ 170297 h 285750"/>
              <a:gd name="connsiteX9" fmla="*/ 208969 w 285750"/>
              <a:gd name="connsiteY9" fmla="*/ 75619 h 285750"/>
              <a:gd name="connsiteX10" fmla="*/ 229181 w 285750"/>
              <a:gd name="connsiteY10" fmla="*/ 958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285750">
                <a:moveTo>
                  <a:pt x="142875" y="0"/>
                </a:moveTo>
                <a:cubicBezTo>
                  <a:pt x="63967" y="0"/>
                  <a:pt x="0" y="63967"/>
                  <a:pt x="0" y="142875"/>
                </a:cubicBezTo>
                <a:cubicBezTo>
                  <a:pt x="0" y="221783"/>
                  <a:pt x="63967" y="285750"/>
                  <a:pt x="142875" y="285750"/>
                </a:cubicBezTo>
                <a:cubicBezTo>
                  <a:pt x="221783" y="285750"/>
                  <a:pt x="285750" y="221783"/>
                  <a:pt x="285750" y="142875"/>
                </a:cubicBezTo>
                <a:cubicBezTo>
                  <a:pt x="285750" y="63967"/>
                  <a:pt x="221783" y="0"/>
                  <a:pt x="142875" y="0"/>
                </a:cubicBezTo>
                <a:close/>
                <a:moveTo>
                  <a:pt x="114300" y="210703"/>
                </a:moveTo>
                <a:lnTo>
                  <a:pt x="47044" y="143456"/>
                </a:lnTo>
                <a:lnTo>
                  <a:pt x="67256" y="123244"/>
                </a:lnTo>
                <a:lnTo>
                  <a:pt x="114300" y="170297"/>
                </a:lnTo>
                <a:lnTo>
                  <a:pt x="208969" y="75619"/>
                </a:lnTo>
                <a:lnTo>
                  <a:pt x="229181" y="95831"/>
                </a:lnTo>
                <a:close/>
              </a:path>
            </a:pathLst>
          </a:custGeom>
          <a:solidFill>
            <a:schemeClr val="accent2"/>
          </a:solidFill>
          <a:ln w="9525" cap="flat">
            <a:noFill/>
            <a:prstDash val="solid"/>
            <a:miter/>
          </a:ln>
        </p:spPr>
        <p:txBody>
          <a:bodyPr rtlCol="0" anchor="ctr"/>
          <a:lstStyle/>
          <a:p>
            <a:endParaRPr lang="en-US" dirty="0"/>
          </a:p>
        </p:txBody>
      </p:sp>
      <p:sp>
        <p:nvSpPr>
          <p:cNvPr id="115" name="TextBox 114">
            <a:extLst>
              <a:ext uri="{FF2B5EF4-FFF2-40B4-BE49-F238E27FC236}">
                <a16:creationId xmlns:a16="http://schemas.microsoft.com/office/drawing/2014/main" id="{3556E511-80E1-0322-4A49-1A3765FB1324}"/>
              </a:ext>
            </a:extLst>
          </p:cNvPr>
          <p:cNvSpPr txBox="1"/>
          <p:nvPr/>
        </p:nvSpPr>
        <p:spPr>
          <a:xfrm>
            <a:off x="9708499" y="3821037"/>
            <a:ext cx="1601168" cy="738664"/>
          </a:xfrm>
          <a:prstGeom prst="rect">
            <a:avLst/>
          </a:prstGeom>
          <a:noFill/>
        </p:spPr>
        <p:txBody>
          <a:bodyPr wrap="square" rtlCol="0">
            <a:spAutoFit/>
          </a:bodyPr>
          <a:lstStyle/>
          <a:p>
            <a:r>
              <a:rPr lang="en-US" sz="1400" dirty="0"/>
              <a:t>Host (2) cultural awareness events onsite</a:t>
            </a:r>
          </a:p>
        </p:txBody>
      </p:sp>
      <p:cxnSp>
        <p:nvCxnSpPr>
          <p:cNvPr id="117" name="Straight Connector 116">
            <a:extLst>
              <a:ext uri="{FF2B5EF4-FFF2-40B4-BE49-F238E27FC236}">
                <a16:creationId xmlns:a16="http://schemas.microsoft.com/office/drawing/2014/main" id="{B8B197C7-C2BE-22B3-7E4E-6A639C8DF870}"/>
              </a:ext>
            </a:extLst>
          </p:cNvPr>
          <p:cNvCxnSpPr/>
          <p:nvPr/>
        </p:nvCxnSpPr>
        <p:spPr>
          <a:xfrm>
            <a:off x="3807627" y="3676217"/>
            <a:ext cx="1998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7EDE494-99FF-D8CA-32D8-A20E4BECF5FB}"/>
              </a:ext>
            </a:extLst>
          </p:cNvPr>
          <p:cNvCxnSpPr/>
          <p:nvPr/>
        </p:nvCxnSpPr>
        <p:spPr>
          <a:xfrm>
            <a:off x="6585660" y="3676217"/>
            <a:ext cx="1998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CB9B317-91EB-D983-7BAB-22A03B6C989A}"/>
              </a:ext>
            </a:extLst>
          </p:cNvPr>
          <p:cNvCxnSpPr/>
          <p:nvPr/>
        </p:nvCxnSpPr>
        <p:spPr>
          <a:xfrm>
            <a:off x="9358504" y="3676217"/>
            <a:ext cx="1998753" cy="0"/>
          </a:xfrm>
          <a:prstGeom prst="line">
            <a:avLst/>
          </a:prstGeom>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28AC2FB8-741C-B9BF-5BAE-8D5ECC45972A}"/>
              </a:ext>
            </a:extLst>
          </p:cNvPr>
          <p:cNvSpPr txBox="1"/>
          <p:nvPr/>
        </p:nvSpPr>
        <p:spPr>
          <a:xfrm>
            <a:off x="573678" y="5085184"/>
            <a:ext cx="1776315" cy="400110"/>
          </a:xfrm>
          <a:prstGeom prst="rect">
            <a:avLst/>
          </a:prstGeom>
          <a:noFill/>
        </p:spPr>
        <p:txBody>
          <a:bodyPr wrap="square" rtlCol="0">
            <a:spAutoFit/>
          </a:bodyPr>
          <a:lstStyle/>
          <a:p>
            <a:r>
              <a:rPr lang="en-US" sz="2000" b="1" dirty="0">
                <a:solidFill>
                  <a:schemeClr val="bg1"/>
                </a:solidFill>
              </a:rPr>
              <a:t>Key Enablers</a:t>
            </a:r>
          </a:p>
        </p:txBody>
      </p:sp>
      <p:sp>
        <p:nvSpPr>
          <p:cNvPr id="121" name="Rectangle: Rounded Corners 120">
            <a:extLst>
              <a:ext uri="{FF2B5EF4-FFF2-40B4-BE49-F238E27FC236}">
                <a16:creationId xmlns:a16="http://schemas.microsoft.com/office/drawing/2014/main" id="{63D440C7-A39B-3B24-6FA7-95E3A7848634}"/>
              </a:ext>
            </a:extLst>
          </p:cNvPr>
          <p:cNvSpPr/>
          <p:nvPr/>
        </p:nvSpPr>
        <p:spPr>
          <a:xfrm>
            <a:off x="663094" y="5485294"/>
            <a:ext cx="432051" cy="90196"/>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Rounded Corners 121">
            <a:extLst>
              <a:ext uri="{FF2B5EF4-FFF2-40B4-BE49-F238E27FC236}">
                <a16:creationId xmlns:a16="http://schemas.microsoft.com/office/drawing/2014/main" id="{D52D4EC9-F1AB-450C-0865-CB5F26A1BAAD}"/>
              </a:ext>
            </a:extLst>
          </p:cNvPr>
          <p:cNvSpPr/>
          <p:nvPr/>
        </p:nvSpPr>
        <p:spPr>
          <a:xfrm>
            <a:off x="1148488" y="5485294"/>
            <a:ext cx="231101" cy="90196"/>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a16="http://schemas.microsoft.com/office/drawing/2014/main" id="{A1F008D0-B36C-2EBD-5C44-6F5C67E4DB24}"/>
              </a:ext>
            </a:extLst>
          </p:cNvPr>
          <p:cNvSpPr txBox="1"/>
          <p:nvPr/>
        </p:nvSpPr>
        <p:spPr>
          <a:xfrm>
            <a:off x="4137989" y="5133676"/>
            <a:ext cx="1827991" cy="338554"/>
          </a:xfrm>
          <a:prstGeom prst="rect">
            <a:avLst/>
          </a:prstGeom>
          <a:noFill/>
        </p:spPr>
        <p:txBody>
          <a:bodyPr wrap="square" rtlCol="0">
            <a:spAutoFit/>
          </a:bodyPr>
          <a:lstStyle/>
          <a:p>
            <a:r>
              <a:rPr lang="en-US" sz="1600" b="1" dirty="0">
                <a:solidFill>
                  <a:schemeClr val="bg1"/>
                </a:solidFill>
              </a:rPr>
              <a:t>Leadership</a:t>
            </a:r>
          </a:p>
        </p:txBody>
      </p:sp>
      <p:grpSp>
        <p:nvGrpSpPr>
          <p:cNvPr id="125" name="Group 124">
            <a:extLst>
              <a:ext uri="{FF2B5EF4-FFF2-40B4-BE49-F238E27FC236}">
                <a16:creationId xmlns:a16="http://schemas.microsoft.com/office/drawing/2014/main" id="{90E6BFF2-F619-62E7-0449-3274F75DD5D7}"/>
              </a:ext>
            </a:extLst>
          </p:cNvPr>
          <p:cNvGrpSpPr/>
          <p:nvPr/>
        </p:nvGrpSpPr>
        <p:grpSpPr>
          <a:xfrm>
            <a:off x="3849168" y="5190318"/>
            <a:ext cx="225270" cy="225270"/>
            <a:chOff x="5732462" y="3067050"/>
            <a:chExt cx="723900" cy="723900"/>
          </a:xfrm>
          <a:solidFill>
            <a:schemeClr val="bg1"/>
          </a:solidFill>
        </p:grpSpPr>
        <p:sp>
          <p:nvSpPr>
            <p:cNvPr id="126" name="Freeform: Shape 125">
              <a:extLst>
                <a:ext uri="{FF2B5EF4-FFF2-40B4-BE49-F238E27FC236}">
                  <a16:creationId xmlns:a16="http://schemas.microsoft.com/office/drawing/2014/main" id="{31ACAD6F-BAA0-9D69-CDCD-A620F7D6B709}"/>
                </a:ext>
              </a:extLst>
            </p:cNvPr>
            <p:cNvSpPr/>
            <p:nvPr/>
          </p:nvSpPr>
          <p:spPr>
            <a:xfrm flipH="1">
              <a:off x="5875362" y="3267787"/>
              <a:ext cx="438124" cy="322424"/>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830F5CC4-A2B5-3A8C-A75F-BA16A6D78028}"/>
                </a:ext>
              </a:extLst>
            </p:cNvPr>
            <p:cNvSpPr/>
            <p:nvPr/>
          </p:nvSpPr>
          <p:spPr>
            <a:xfrm flipH="1">
              <a:off x="5732462" y="3067050"/>
              <a:ext cx="723900" cy="723900"/>
            </a:xfrm>
            <a:custGeom>
              <a:avLst/>
              <a:gdLst>
                <a:gd name="connsiteX0" fmla="*/ 0 w 723900"/>
                <a:gd name="connsiteY0" fmla="*/ 361950 h 723900"/>
                <a:gd name="connsiteX1" fmla="*/ 361950 w 723900"/>
                <a:gd name="connsiteY1" fmla="*/ 723900 h 723900"/>
                <a:gd name="connsiteX2" fmla="*/ 723900 w 723900"/>
                <a:gd name="connsiteY2" fmla="*/ 361950 h 723900"/>
                <a:gd name="connsiteX3" fmla="*/ 361950 w 723900"/>
                <a:gd name="connsiteY3" fmla="*/ 0 h 723900"/>
                <a:gd name="connsiteX4" fmla="*/ 0 w 723900"/>
                <a:gd name="connsiteY4" fmla="*/ 361950 h 723900"/>
                <a:gd name="connsiteX5" fmla="*/ 57150 w 723900"/>
                <a:gd name="connsiteY5" fmla="*/ 361950 h 723900"/>
                <a:gd name="connsiteX6" fmla="*/ 361950 w 723900"/>
                <a:gd name="connsiteY6" fmla="*/ 57150 h 723900"/>
                <a:gd name="connsiteX7" fmla="*/ 666750 w 723900"/>
                <a:gd name="connsiteY7" fmla="*/ 361950 h 723900"/>
                <a:gd name="connsiteX8" fmla="*/ 361950 w 723900"/>
                <a:gd name="connsiteY8" fmla="*/ 666750 h 723900"/>
                <a:gd name="connsiteX9" fmla="*/ 57150 w 723900"/>
                <a:gd name="connsiteY9" fmla="*/ 36195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0" y="361950"/>
                  </a:moveTo>
                  <a:cubicBezTo>
                    <a:pt x="0" y="561849"/>
                    <a:pt x="162051" y="723900"/>
                    <a:pt x="361950" y="723900"/>
                  </a:cubicBezTo>
                  <a:cubicBezTo>
                    <a:pt x="561849" y="723900"/>
                    <a:pt x="723900" y="561849"/>
                    <a:pt x="723900" y="361950"/>
                  </a:cubicBezTo>
                  <a:cubicBezTo>
                    <a:pt x="723900" y="162051"/>
                    <a:pt x="561849" y="0"/>
                    <a:pt x="361950" y="0"/>
                  </a:cubicBezTo>
                  <a:cubicBezTo>
                    <a:pt x="162051" y="0"/>
                    <a:pt x="0" y="162051"/>
                    <a:pt x="0" y="361950"/>
                  </a:cubicBezTo>
                  <a:close/>
                  <a:moveTo>
                    <a:pt x="57150" y="361950"/>
                  </a:moveTo>
                  <a:cubicBezTo>
                    <a:pt x="57150" y="193614"/>
                    <a:pt x="193614" y="57150"/>
                    <a:pt x="361950" y="57150"/>
                  </a:cubicBezTo>
                  <a:cubicBezTo>
                    <a:pt x="530286" y="57150"/>
                    <a:pt x="666750" y="193614"/>
                    <a:pt x="666750" y="361950"/>
                  </a:cubicBezTo>
                  <a:cubicBezTo>
                    <a:pt x="666750" y="530286"/>
                    <a:pt x="530286" y="666750"/>
                    <a:pt x="361950" y="666750"/>
                  </a:cubicBezTo>
                  <a:cubicBezTo>
                    <a:pt x="193614" y="666750"/>
                    <a:pt x="57150" y="530286"/>
                    <a:pt x="57150" y="361950"/>
                  </a:cubicBezTo>
                  <a:close/>
                </a:path>
              </a:pathLst>
            </a:custGeom>
            <a:grpFill/>
            <a:ln w="9525" cap="flat">
              <a:noFill/>
              <a:prstDash val="solid"/>
              <a:miter/>
            </a:ln>
          </p:spPr>
          <p:txBody>
            <a:bodyPr rtlCol="0" anchor="ctr"/>
            <a:lstStyle/>
            <a:p>
              <a:endParaRPr lang="en-US" dirty="0"/>
            </a:p>
          </p:txBody>
        </p:sp>
      </p:grpSp>
      <p:sp>
        <p:nvSpPr>
          <p:cNvPr id="128" name="TextBox 127">
            <a:extLst>
              <a:ext uri="{FF2B5EF4-FFF2-40B4-BE49-F238E27FC236}">
                <a16:creationId xmlns:a16="http://schemas.microsoft.com/office/drawing/2014/main" id="{051F4F8D-FB94-36B7-B634-6D89E6EBA5FF}"/>
              </a:ext>
            </a:extLst>
          </p:cNvPr>
          <p:cNvSpPr txBox="1"/>
          <p:nvPr/>
        </p:nvSpPr>
        <p:spPr>
          <a:xfrm>
            <a:off x="4121139" y="5467530"/>
            <a:ext cx="1956423" cy="584775"/>
          </a:xfrm>
          <a:prstGeom prst="rect">
            <a:avLst/>
          </a:prstGeom>
          <a:noFill/>
        </p:spPr>
        <p:txBody>
          <a:bodyPr wrap="square" rtlCol="0">
            <a:spAutoFit/>
          </a:bodyPr>
          <a:lstStyle/>
          <a:p>
            <a:r>
              <a:rPr lang="en-US" sz="1600" b="1" dirty="0">
                <a:solidFill>
                  <a:schemeClr val="bg1"/>
                </a:solidFill>
              </a:rPr>
              <a:t>Diverse stakeholders</a:t>
            </a:r>
          </a:p>
        </p:txBody>
      </p:sp>
      <p:grpSp>
        <p:nvGrpSpPr>
          <p:cNvPr id="129" name="Group 128">
            <a:extLst>
              <a:ext uri="{FF2B5EF4-FFF2-40B4-BE49-F238E27FC236}">
                <a16:creationId xmlns:a16="http://schemas.microsoft.com/office/drawing/2014/main" id="{D91A3A0B-A9FB-23FB-470C-3ED625C70B3D}"/>
              </a:ext>
            </a:extLst>
          </p:cNvPr>
          <p:cNvGrpSpPr/>
          <p:nvPr/>
        </p:nvGrpSpPr>
        <p:grpSpPr>
          <a:xfrm>
            <a:off x="3849168" y="5622555"/>
            <a:ext cx="225270" cy="225270"/>
            <a:chOff x="5732462" y="3067050"/>
            <a:chExt cx="723900" cy="723900"/>
          </a:xfrm>
          <a:solidFill>
            <a:schemeClr val="bg1"/>
          </a:solidFill>
        </p:grpSpPr>
        <p:sp>
          <p:nvSpPr>
            <p:cNvPr id="130" name="Freeform: Shape 129">
              <a:extLst>
                <a:ext uri="{FF2B5EF4-FFF2-40B4-BE49-F238E27FC236}">
                  <a16:creationId xmlns:a16="http://schemas.microsoft.com/office/drawing/2014/main" id="{D590EC20-0814-946A-1220-8B0E50EAD7B6}"/>
                </a:ext>
              </a:extLst>
            </p:cNvPr>
            <p:cNvSpPr/>
            <p:nvPr/>
          </p:nvSpPr>
          <p:spPr>
            <a:xfrm flipH="1">
              <a:off x="5875362" y="3267787"/>
              <a:ext cx="438124" cy="322424"/>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53D13FD3-01CC-E32F-43BD-4761C25E8806}"/>
                </a:ext>
              </a:extLst>
            </p:cNvPr>
            <p:cNvSpPr/>
            <p:nvPr/>
          </p:nvSpPr>
          <p:spPr>
            <a:xfrm flipH="1">
              <a:off x="5732462" y="3067050"/>
              <a:ext cx="723900" cy="723900"/>
            </a:xfrm>
            <a:custGeom>
              <a:avLst/>
              <a:gdLst>
                <a:gd name="connsiteX0" fmla="*/ 0 w 723900"/>
                <a:gd name="connsiteY0" fmla="*/ 361950 h 723900"/>
                <a:gd name="connsiteX1" fmla="*/ 361950 w 723900"/>
                <a:gd name="connsiteY1" fmla="*/ 723900 h 723900"/>
                <a:gd name="connsiteX2" fmla="*/ 723900 w 723900"/>
                <a:gd name="connsiteY2" fmla="*/ 361950 h 723900"/>
                <a:gd name="connsiteX3" fmla="*/ 361950 w 723900"/>
                <a:gd name="connsiteY3" fmla="*/ 0 h 723900"/>
                <a:gd name="connsiteX4" fmla="*/ 0 w 723900"/>
                <a:gd name="connsiteY4" fmla="*/ 361950 h 723900"/>
                <a:gd name="connsiteX5" fmla="*/ 57150 w 723900"/>
                <a:gd name="connsiteY5" fmla="*/ 361950 h 723900"/>
                <a:gd name="connsiteX6" fmla="*/ 361950 w 723900"/>
                <a:gd name="connsiteY6" fmla="*/ 57150 h 723900"/>
                <a:gd name="connsiteX7" fmla="*/ 666750 w 723900"/>
                <a:gd name="connsiteY7" fmla="*/ 361950 h 723900"/>
                <a:gd name="connsiteX8" fmla="*/ 361950 w 723900"/>
                <a:gd name="connsiteY8" fmla="*/ 666750 h 723900"/>
                <a:gd name="connsiteX9" fmla="*/ 57150 w 723900"/>
                <a:gd name="connsiteY9" fmla="*/ 36195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0" y="361950"/>
                  </a:moveTo>
                  <a:cubicBezTo>
                    <a:pt x="0" y="561849"/>
                    <a:pt x="162051" y="723900"/>
                    <a:pt x="361950" y="723900"/>
                  </a:cubicBezTo>
                  <a:cubicBezTo>
                    <a:pt x="561849" y="723900"/>
                    <a:pt x="723900" y="561849"/>
                    <a:pt x="723900" y="361950"/>
                  </a:cubicBezTo>
                  <a:cubicBezTo>
                    <a:pt x="723900" y="162051"/>
                    <a:pt x="561849" y="0"/>
                    <a:pt x="361950" y="0"/>
                  </a:cubicBezTo>
                  <a:cubicBezTo>
                    <a:pt x="162051" y="0"/>
                    <a:pt x="0" y="162051"/>
                    <a:pt x="0" y="361950"/>
                  </a:cubicBezTo>
                  <a:close/>
                  <a:moveTo>
                    <a:pt x="57150" y="361950"/>
                  </a:moveTo>
                  <a:cubicBezTo>
                    <a:pt x="57150" y="193614"/>
                    <a:pt x="193614" y="57150"/>
                    <a:pt x="361950" y="57150"/>
                  </a:cubicBezTo>
                  <a:cubicBezTo>
                    <a:pt x="530286" y="57150"/>
                    <a:pt x="666750" y="193614"/>
                    <a:pt x="666750" y="361950"/>
                  </a:cubicBezTo>
                  <a:cubicBezTo>
                    <a:pt x="666750" y="530286"/>
                    <a:pt x="530286" y="666750"/>
                    <a:pt x="361950" y="666750"/>
                  </a:cubicBezTo>
                  <a:cubicBezTo>
                    <a:pt x="193614" y="666750"/>
                    <a:pt x="57150" y="530286"/>
                    <a:pt x="57150" y="361950"/>
                  </a:cubicBezTo>
                  <a:close/>
                </a:path>
              </a:pathLst>
            </a:custGeom>
            <a:grpFill/>
            <a:ln w="9525" cap="flat">
              <a:noFill/>
              <a:prstDash val="solid"/>
              <a:miter/>
            </a:ln>
          </p:spPr>
          <p:txBody>
            <a:bodyPr rtlCol="0" anchor="ctr"/>
            <a:lstStyle/>
            <a:p>
              <a:endParaRPr lang="en-US" dirty="0"/>
            </a:p>
          </p:txBody>
        </p:sp>
      </p:grpSp>
      <p:sp>
        <p:nvSpPr>
          <p:cNvPr id="132" name="TextBox 131">
            <a:extLst>
              <a:ext uri="{FF2B5EF4-FFF2-40B4-BE49-F238E27FC236}">
                <a16:creationId xmlns:a16="http://schemas.microsoft.com/office/drawing/2014/main" id="{F0CA7B86-45B2-0732-F383-1D6C9A368657}"/>
              </a:ext>
            </a:extLst>
          </p:cNvPr>
          <p:cNvSpPr txBox="1"/>
          <p:nvPr/>
        </p:nvSpPr>
        <p:spPr>
          <a:xfrm>
            <a:off x="6868144" y="5133676"/>
            <a:ext cx="1827991" cy="338554"/>
          </a:xfrm>
          <a:prstGeom prst="rect">
            <a:avLst/>
          </a:prstGeom>
          <a:noFill/>
        </p:spPr>
        <p:txBody>
          <a:bodyPr wrap="square" rtlCol="0">
            <a:spAutoFit/>
          </a:bodyPr>
          <a:lstStyle/>
          <a:p>
            <a:r>
              <a:rPr lang="en-US" sz="1600" b="1" dirty="0">
                <a:solidFill>
                  <a:schemeClr val="bg1"/>
                </a:solidFill>
              </a:rPr>
              <a:t>DEI Taskforce</a:t>
            </a:r>
          </a:p>
        </p:txBody>
      </p:sp>
      <p:grpSp>
        <p:nvGrpSpPr>
          <p:cNvPr id="133" name="Group 132">
            <a:extLst>
              <a:ext uri="{FF2B5EF4-FFF2-40B4-BE49-F238E27FC236}">
                <a16:creationId xmlns:a16="http://schemas.microsoft.com/office/drawing/2014/main" id="{1AD2E89A-B4AA-FC49-7358-DD4F420137F5}"/>
              </a:ext>
            </a:extLst>
          </p:cNvPr>
          <p:cNvGrpSpPr/>
          <p:nvPr/>
        </p:nvGrpSpPr>
        <p:grpSpPr>
          <a:xfrm>
            <a:off x="6579323" y="5190318"/>
            <a:ext cx="225270" cy="225270"/>
            <a:chOff x="5732462" y="3067050"/>
            <a:chExt cx="723900" cy="723900"/>
          </a:xfrm>
          <a:solidFill>
            <a:schemeClr val="bg1"/>
          </a:solidFill>
        </p:grpSpPr>
        <p:sp>
          <p:nvSpPr>
            <p:cNvPr id="134" name="Freeform: Shape 133">
              <a:extLst>
                <a:ext uri="{FF2B5EF4-FFF2-40B4-BE49-F238E27FC236}">
                  <a16:creationId xmlns:a16="http://schemas.microsoft.com/office/drawing/2014/main" id="{AB5F3329-70BB-7A7F-A973-12615CDAC2E6}"/>
                </a:ext>
              </a:extLst>
            </p:cNvPr>
            <p:cNvSpPr/>
            <p:nvPr/>
          </p:nvSpPr>
          <p:spPr>
            <a:xfrm flipH="1">
              <a:off x="5875362" y="3267787"/>
              <a:ext cx="438124" cy="322424"/>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5999C3A-D29D-D9F8-F82A-2337EA2F248D}"/>
                </a:ext>
              </a:extLst>
            </p:cNvPr>
            <p:cNvSpPr/>
            <p:nvPr/>
          </p:nvSpPr>
          <p:spPr>
            <a:xfrm flipH="1">
              <a:off x="5732462" y="3067050"/>
              <a:ext cx="723900" cy="723900"/>
            </a:xfrm>
            <a:custGeom>
              <a:avLst/>
              <a:gdLst>
                <a:gd name="connsiteX0" fmla="*/ 0 w 723900"/>
                <a:gd name="connsiteY0" fmla="*/ 361950 h 723900"/>
                <a:gd name="connsiteX1" fmla="*/ 361950 w 723900"/>
                <a:gd name="connsiteY1" fmla="*/ 723900 h 723900"/>
                <a:gd name="connsiteX2" fmla="*/ 723900 w 723900"/>
                <a:gd name="connsiteY2" fmla="*/ 361950 h 723900"/>
                <a:gd name="connsiteX3" fmla="*/ 361950 w 723900"/>
                <a:gd name="connsiteY3" fmla="*/ 0 h 723900"/>
                <a:gd name="connsiteX4" fmla="*/ 0 w 723900"/>
                <a:gd name="connsiteY4" fmla="*/ 361950 h 723900"/>
                <a:gd name="connsiteX5" fmla="*/ 57150 w 723900"/>
                <a:gd name="connsiteY5" fmla="*/ 361950 h 723900"/>
                <a:gd name="connsiteX6" fmla="*/ 361950 w 723900"/>
                <a:gd name="connsiteY6" fmla="*/ 57150 h 723900"/>
                <a:gd name="connsiteX7" fmla="*/ 666750 w 723900"/>
                <a:gd name="connsiteY7" fmla="*/ 361950 h 723900"/>
                <a:gd name="connsiteX8" fmla="*/ 361950 w 723900"/>
                <a:gd name="connsiteY8" fmla="*/ 666750 h 723900"/>
                <a:gd name="connsiteX9" fmla="*/ 57150 w 723900"/>
                <a:gd name="connsiteY9" fmla="*/ 36195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0" y="361950"/>
                  </a:moveTo>
                  <a:cubicBezTo>
                    <a:pt x="0" y="561849"/>
                    <a:pt x="162051" y="723900"/>
                    <a:pt x="361950" y="723900"/>
                  </a:cubicBezTo>
                  <a:cubicBezTo>
                    <a:pt x="561849" y="723900"/>
                    <a:pt x="723900" y="561849"/>
                    <a:pt x="723900" y="361950"/>
                  </a:cubicBezTo>
                  <a:cubicBezTo>
                    <a:pt x="723900" y="162051"/>
                    <a:pt x="561849" y="0"/>
                    <a:pt x="361950" y="0"/>
                  </a:cubicBezTo>
                  <a:cubicBezTo>
                    <a:pt x="162051" y="0"/>
                    <a:pt x="0" y="162051"/>
                    <a:pt x="0" y="361950"/>
                  </a:cubicBezTo>
                  <a:close/>
                  <a:moveTo>
                    <a:pt x="57150" y="361950"/>
                  </a:moveTo>
                  <a:cubicBezTo>
                    <a:pt x="57150" y="193614"/>
                    <a:pt x="193614" y="57150"/>
                    <a:pt x="361950" y="57150"/>
                  </a:cubicBezTo>
                  <a:cubicBezTo>
                    <a:pt x="530286" y="57150"/>
                    <a:pt x="666750" y="193614"/>
                    <a:pt x="666750" y="361950"/>
                  </a:cubicBezTo>
                  <a:cubicBezTo>
                    <a:pt x="666750" y="530286"/>
                    <a:pt x="530286" y="666750"/>
                    <a:pt x="361950" y="666750"/>
                  </a:cubicBezTo>
                  <a:cubicBezTo>
                    <a:pt x="193614" y="666750"/>
                    <a:pt x="57150" y="530286"/>
                    <a:pt x="57150" y="361950"/>
                  </a:cubicBezTo>
                  <a:close/>
                </a:path>
              </a:pathLst>
            </a:custGeom>
            <a:grpFill/>
            <a:ln w="9525" cap="flat">
              <a:noFill/>
              <a:prstDash val="solid"/>
              <a:miter/>
            </a:ln>
          </p:spPr>
          <p:txBody>
            <a:bodyPr rtlCol="0" anchor="ctr"/>
            <a:lstStyle/>
            <a:p>
              <a:endParaRPr lang="en-US" dirty="0"/>
            </a:p>
          </p:txBody>
        </p:sp>
      </p:grpSp>
      <p:sp>
        <p:nvSpPr>
          <p:cNvPr id="136" name="TextBox 135">
            <a:extLst>
              <a:ext uri="{FF2B5EF4-FFF2-40B4-BE49-F238E27FC236}">
                <a16:creationId xmlns:a16="http://schemas.microsoft.com/office/drawing/2014/main" id="{CDE9F43F-EF8D-8BF8-8587-0CF1FB8DFC66}"/>
              </a:ext>
            </a:extLst>
          </p:cNvPr>
          <p:cNvSpPr txBox="1"/>
          <p:nvPr/>
        </p:nvSpPr>
        <p:spPr>
          <a:xfrm>
            <a:off x="6868144" y="5450583"/>
            <a:ext cx="1827991" cy="584775"/>
          </a:xfrm>
          <a:prstGeom prst="rect">
            <a:avLst/>
          </a:prstGeom>
          <a:noFill/>
        </p:spPr>
        <p:txBody>
          <a:bodyPr wrap="square" rtlCol="0">
            <a:spAutoFit/>
          </a:bodyPr>
          <a:lstStyle/>
          <a:p>
            <a:r>
              <a:rPr lang="en-US" sz="1600" b="1" dirty="0">
                <a:solidFill>
                  <a:schemeClr val="bg1"/>
                </a:solidFill>
              </a:rPr>
              <a:t>Local Community </a:t>
            </a:r>
          </a:p>
        </p:txBody>
      </p:sp>
      <p:grpSp>
        <p:nvGrpSpPr>
          <p:cNvPr id="137" name="Group 136">
            <a:extLst>
              <a:ext uri="{FF2B5EF4-FFF2-40B4-BE49-F238E27FC236}">
                <a16:creationId xmlns:a16="http://schemas.microsoft.com/office/drawing/2014/main" id="{BDF13D4E-9146-5B14-993F-21C7A0DDE47E}"/>
              </a:ext>
            </a:extLst>
          </p:cNvPr>
          <p:cNvGrpSpPr/>
          <p:nvPr/>
        </p:nvGrpSpPr>
        <p:grpSpPr>
          <a:xfrm>
            <a:off x="6579323" y="5622555"/>
            <a:ext cx="225270" cy="225270"/>
            <a:chOff x="5732462" y="3067050"/>
            <a:chExt cx="723900" cy="723900"/>
          </a:xfrm>
          <a:solidFill>
            <a:schemeClr val="bg1"/>
          </a:solidFill>
        </p:grpSpPr>
        <p:sp>
          <p:nvSpPr>
            <p:cNvPr id="138" name="Freeform: Shape 137">
              <a:extLst>
                <a:ext uri="{FF2B5EF4-FFF2-40B4-BE49-F238E27FC236}">
                  <a16:creationId xmlns:a16="http://schemas.microsoft.com/office/drawing/2014/main" id="{B08CFCFA-8341-5141-8475-E29C461B7B01}"/>
                </a:ext>
              </a:extLst>
            </p:cNvPr>
            <p:cNvSpPr/>
            <p:nvPr/>
          </p:nvSpPr>
          <p:spPr>
            <a:xfrm flipH="1">
              <a:off x="5875362" y="3267787"/>
              <a:ext cx="438124" cy="322424"/>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36EAB708-4F6E-230D-F0D9-876373D9E23A}"/>
                </a:ext>
              </a:extLst>
            </p:cNvPr>
            <p:cNvSpPr/>
            <p:nvPr/>
          </p:nvSpPr>
          <p:spPr>
            <a:xfrm flipH="1">
              <a:off x="5732462" y="3067050"/>
              <a:ext cx="723900" cy="723900"/>
            </a:xfrm>
            <a:custGeom>
              <a:avLst/>
              <a:gdLst>
                <a:gd name="connsiteX0" fmla="*/ 0 w 723900"/>
                <a:gd name="connsiteY0" fmla="*/ 361950 h 723900"/>
                <a:gd name="connsiteX1" fmla="*/ 361950 w 723900"/>
                <a:gd name="connsiteY1" fmla="*/ 723900 h 723900"/>
                <a:gd name="connsiteX2" fmla="*/ 723900 w 723900"/>
                <a:gd name="connsiteY2" fmla="*/ 361950 h 723900"/>
                <a:gd name="connsiteX3" fmla="*/ 361950 w 723900"/>
                <a:gd name="connsiteY3" fmla="*/ 0 h 723900"/>
                <a:gd name="connsiteX4" fmla="*/ 0 w 723900"/>
                <a:gd name="connsiteY4" fmla="*/ 361950 h 723900"/>
                <a:gd name="connsiteX5" fmla="*/ 57150 w 723900"/>
                <a:gd name="connsiteY5" fmla="*/ 361950 h 723900"/>
                <a:gd name="connsiteX6" fmla="*/ 361950 w 723900"/>
                <a:gd name="connsiteY6" fmla="*/ 57150 h 723900"/>
                <a:gd name="connsiteX7" fmla="*/ 666750 w 723900"/>
                <a:gd name="connsiteY7" fmla="*/ 361950 h 723900"/>
                <a:gd name="connsiteX8" fmla="*/ 361950 w 723900"/>
                <a:gd name="connsiteY8" fmla="*/ 666750 h 723900"/>
                <a:gd name="connsiteX9" fmla="*/ 57150 w 723900"/>
                <a:gd name="connsiteY9" fmla="*/ 36195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0" y="361950"/>
                  </a:moveTo>
                  <a:cubicBezTo>
                    <a:pt x="0" y="561849"/>
                    <a:pt x="162051" y="723900"/>
                    <a:pt x="361950" y="723900"/>
                  </a:cubicBezTo>
                  <a:cubicBezTo>
                    <a:pt x="561849" y="723900"/>
                    <a:pt x="723900" y="561849"/>
                    <a:pt x="723900" y="361950"/>
                  </a:cubicBezTo>
                  <a:cubicBezTo>
                    <a:pt x="723900" y="162051"/>
                    <a:pt x="561849" y="0"/>
                    <a:pt x="361950" y="0"/>
                  </a:cubicBezTo>
                  <a:cubicBezTo>
                    <a:pt x="162051" y="0"/>
                    <a:pt x="0" y="162051"/>
                    <a:pt x="0" y="361950"/>
                  </a:cubicBezTo>
                  <a:close/>
                  <a:moveTo>
                    <a:pt x="57150" y="361950"/>
                  </a:moveTo>
                  <a:cubicBezTo>
                    <a:pt x="57150" y="193614"/>
                    <a:pt x="193614" y="57150"/>
                    <a:pt x="361950" y="57150"/>
                  </a:cubicBezTo>
                  <a:cubicBezTo>
                    <a:pt x="530286" y="57150"/>
                    <a:pt x="666750" y="193614"/>
                    <a:pt x="666750" y="361950"/>
                  </a:cubicBezTo>
                  <a:cubicBezTo>
                    <a:pt x="666750" y="530286"/>
                    <a:pt x="530286" y="666750"/>
                    <a:pt x="361950" y="666750"/>
                  </a:cubicBezTo>
                  <a:cubicBezTo>
                    <a:pt x="193614" y="666750"/>
                    <a:pt x="57150" y="530286"/>
                    <a:pt x="57150" y="361950"/>
                  </a:cubicBezTo>
                  <a:close/>
                </a:path>
              </a:pathLst>
            </a:custGeom>
            <a:grpFill/>
            <a:ln w="9525" cap="flat">
              <a:noFill/>
              <a:prstDash val="solid"/>
              <a:miter/>
            </a:ln>
          </p:spPr>
          <p:txBody>
            <a:bodyPr rtlCol="0" anchor="ctr"/>
            <a:lstStyle/>
            <a:p>
              <a:endParaRPr lang="en-US" dirty="0"/>
            </a:p>
          </p:txBody>
        </p:sp>
      </p:grpSp>
      <p:sp>
        <p:nvSpPr>
          <p:cNvPr id="140" name="TextBox 139">
            <a:extLst>
              <a:ext uri="{FF2B5EF4-FFF2-40B4-BE49-F238E27FC236}">
                <a16:creationId xmlns:a16="http://schemas.microsoft.com/office/drawing/2014/main" id="{2A8D8160-3CA7-754E-23F4-E475F5372A87}"/>
              </a:ext>
            </a:extLst>
          </p:cNvPr>
          <p:cNvSpPr txBox="1"/>
          <p:nvPr/>
        </p:nvSpPr>
        <p:spPr>
          <a:xfrm>
            <a:off x="9646177" y="5133676"/>
            <a:ext cx="1827991" cy="338554"/>
          </a:xfrm>
          <a:prstGeom prst="rect">
            <a:avLst/>
          </a:prstGeom>
          <a:noFill/>
        </p:spPr>
        <p:txBody>
          <a:bodyPr wrap="square" rtlCol="0">
            <a:spAutoFit/>
          </a:bodyPr>
          <a:lstStyle/>
          <a:p>
            <a:r>
              <a:rPr lang="en-US" sz="1600" b="1" dirty="0">
                <a:solidFill>
                  <a:schemeClr val="bg1"/>
                </a:solidFill>
              </a:rPr>
              <a:t>DEI Taskforce</a:t>
            </a:r>
          </a:p>
        </p:txBody>
      </p:sp>
      <p:grpSp>
        <p:nvGrpSpPr>
          <p:cNvPr id="141" name="Group 140">
            <a:extLst>
              <a:ext uri="{FF2B5EF4-FFF2-40B4-BE49-F238E27FC236}">
                <a16:creationId xmlns:a16="http://schemas.microsoft.com/office/drawing/2014/main" id="{8CAA77FE-CC45-153E-DEB9-AB1D7777F8ED}"/>
              </a:ext>
            </a:extLst>
          </p:cNvPr>
          <p:cNvGrpSpPr/>
          <p:nvPr/>
        </p:nvGrpSpPr>
        <p:grpSpPr>
          <a:xfrm>
            <a:off x="9357356" y="5190318"/>
            <a:ext cx="225270" cy="225270"/>
            <a:chOff x="5732462" y="3067050"/>
            <a:chExt cx="723900" cy="723900"/>
          </a:xfrm>
          <a:solidFill>
            <a:schemeClr val="bg1"/>
          </a:solidFill>
        </p:grpSpPr>
        <p:sp>
          <p:nvSpPr>
            <p:cNvPr id="142" name="Freeform: Shape 141">
              <a:extLst>
                <a:ext uri="{FF2B5EF4-FFF2-40B4-BE49-F238E27FC236}">
                  <a16:creationId xmlns:a16="http://schemas.microsoft.com/office/drawing/2014/main" id="{FAEF6D15-A338-2A54-568C-A086DDA704E2}"/>
                </a:ext>
              </a:extLst>
            </p:cNvPr>
            <p:cNvSpPr/>
            <p:nvPr/>
          </p:nvSpPr>
          <p:spPr>
            <a:xfrm flipH="1">
              <a:off x="5875362" y="3267787"/>
              <a:ext cx="438124" cy="322424"/>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B09EB314-D7D6-A172-22B0-4E1E6A235CC9}"/>
                </a:ext>
              </a:extLst>
            </p:cNvPr>
            <p:cNvSpPr/>
            <p:nvPr/>
          </p:nvSpPr>
          <p:spPr>
            <a:xfrm flipH="1">
              <a:off x="5732462" y="3067050"/>
              <a:ext cx="723900" cy="723900"/>
            </a:xfrm>
            <a:custGeom>
              <a:avLst/>
              <a:gdLst>
                <a:gd name="connsiteX0" fmla="*/ 0 w 723900"/>
                <a:gd name="connsiteY0" fmla="*/ 361950 h 723900"/>
                <a:gd name="connsiteX1" fmla="*/ 361950 w 723900"/>
                <a:gd name="connsiteY1" fmla="*/ 723900 h 723900"/>
                <a:gd name="connsiteX2" fmla="*/ 723900 w 723900"/>
                <a:gd name="connsiteY2" fmla="*/ 361950 h 723900"/>
                <a:gd name="connsiteX3" fmla="*/ 361950 w 723900"/>
                <a:gd name="connsiteY3" fmla="*/ 0 h 723900"/>
                <a:gd name="connsiteX4" fmla="*/ 0 w 723900"/>
                <a:gd name="connsiteY4" fmla="*/ 361950 h 723900"/>
                <a:gd name="connsiteX5" fmla="*/ 57150 w 723900"/>
                <a:gd name="connsiteY5" fmla="*/ 361950 h 723900"/>
                <a:gd name="connsiteX6" fmla="*/ 361950 w 723900"/>
                <a:gd name="connsiteY6" fmla="*/ 57150 h 723900"/>
                <a:gd name="connsiteX7" fmla="*/ 666750 w 723900"/>
                <a:gd name="connsiteY7" fmla="*/ 361950 h 723900"/>
                <a:gd name="connsiteX8" fmla="*/ 361950 w 723900"/>
                <a:gd name="connsiteY8" fmla="*/ 666750 h 723900"/>
                <a:gd name="connsiteX9" fmla="*/ 57150 w 723900"/>
                <a:gd name="connsiteY9" fmla="*/ 36195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0" y="361950"/>
                  </a:moveTo>
                  <a:cubicBezTo>
                    <a:pt x="0" y="561849"/>
                    <a:pt x="162051" y="723900"/>
                    <a:pt x="361950" y="723900"/>
                  </a:cubicBezTo>
                  <a:cubicBezTo>
                    <a:pt x="561849" y="723900"/>
                    <a:pt x="723900" y="561849"/>
                    <a:pt x="723900" y="361950"/>
                  </a:cubicBezTo>
                  <a:cubicBezTo>
                    <a:pt x="723900" y="162051"/>
                    <a:pt x="561849" y="0"/>
                    <a:pt x="361950" y="0"/>
                  </a:cubicBezTo>
                  <a:cubicBezTo>
                    <a:pt x="162051" y="0"/>
                    <a:pt x="0" y="162051"/>
                    <a:pt x="0" y="361950"/>
                  </a:cubicBezTo>
                  <a:close/>
                  <a:moveTo>
                    <a:pt x="57150" y="361950"/>
                  </a:moveTo>
                  <a:cubicBezTo>
                    <a:pt x="57150" y="193614"/>
                    <a:pt x="193614" y="57150"/>
                    <a:pt x="361950" y="57150"/>
                  </a:cubicBezTo>
                  <a:cubicBezTo>
                    <a:pt x="530286" y="57150"/>
                    <a:pt x="666750" y="193614"/>
                    <a:pt x="666750" y="361950"/>
                  </a:cubicBezTo>
                  <a:cubicBezTo>
                    <a:pt x="666750" y="530286"/>
                    <a:pt x="530286" y="666750"/>
                    <a:pt x="361950" y="666750"/>
                  </a:cubicBezTo>
                  <a:cubicBezTo>
                    <a:pt x="193614" y="666750"/>
                    <a:pt x="57150" y="530286"/>
                    <a:pt x="57150" y="361950"/>
                  </a:cubicBezTo>
                  <a:close/>
                </a:path>
              </a:pathLst>
            </a:custGeom>
            <a:grpFill/>
            <a:ln w="9525" cap="flat">
              <a:noFill/>
              <a:prstDash val="solid"/>
              <a:miter/>
            </a:ln>
          </p:spPr>
          <p:txBody>
            <a:bodyPr rtlCol="0" anchor="ctr"/>
            <a:lstStyle/>
            <a:p>
              <a:endParaRPr lang="en-US" dirty="0"/>
            </a:p>
          </p:txBody>
        </p:sp>
      </p:grpSp>
      <p:sp>
        <p:nvSpPr>
          <p:cNvPr id="144" name="TextBox 143">
            <a:extLst>
              <a:ext uri="{FF2B5EF4-FFF2-40B4-BE49-F238E27FC236}">
                <a16:creationId xmlns:a16="http://schemas.microsoft.com/office/drawing/2014/main" id="{E2E1D2FF-5723-E65C-C566-1F2A1ACB2F80}"/>
              </a:ext>
            </a:extLst>
          </p:cNvPr>
          <p:cNvSpPr txBox="1"/>
          <p:nvPr/>
        </p:nvSpPr>
        <p:spPr>
          <a:xfrm>
            <a:off x="9616530" y="5450773"/>
            <a:ext cx="1928941" cy="584775"/>
          </a:xfrm>
          <a:prstGeom prst="rect">
            <a:avLst/>
          </a:prstGeom>
          <a:noFill/>
        </p:spPr>
        <p:txBody>
          <a:bodyPr wrap="square" rtlCol="0">
            <a:spAutoFit/>
          </a:bodyPr>
          <a:lstStyle/>
          <a:p>
            <a:r>
              <a:rPr lang="en-US" sz="1600" b="1" dirty="0">
                <a:solidFill>
                  <a:schemeClr val="bg1"/>
                </a:solidFill>
              </a:rPr>
              <a:t>Local Community organization</a:t>
            </a:r>
          </a:p>
        </p:txBody>
      </p:sp>
      <p:grpSp>
        <p:nvGrpSpPr>
          <p:cNvPr id="145" name="Group 144">
            <a:extLst>
              <a:ext uri="{FF2B5EF4-FFF2-40B4-BE49-F238E27FC236}">
                <a16:creationId xmlns:a16="http://schemas.microsoft.com/office/drawing/2014/main" id="{B2F4D2B9-029A-A68B-940B-04BC0CC8815C}"/>
              </a:ext>
            </a:extLst>
          </p:cNvPr>
          <p:cNvGrpSpPr/>
          <p:nvPr/>
        </p:nvGrpSpPr>
        <p:grpSpPr>
          <a:xfrm>
            <a:off x="9357356" y="5622555"/>
            <a:ext cx="225270" cy="225270"/>
            <a:chOff x="5732462" y="3067050"/>
            <a:chExt cx="723900" cy="723900"/>
          </a:xfrm>
          <a:solidFill>
            <a:schemeClr val="bg1"/>
          </a:solidFill>
        </p:grpSpPr>
        <p:sp>
          <p:nvSpPr>
            <p:cNvPr id="146" name="Freeform: Shape 145">
              <a:extLst>
                <a:ext uri="{FF2B5EF4-FFF2-40B4-BE49-F238E27FC236}">
                  <a16:creationId xmlns:a16="http://schemas.microsoft.com/office/drawing/2014/main" id="{0BA87855-98EF-640F-10A2-55AD9DEC8707}"/>
                </a:ext>
              </a:extLst>
            </p:cNvPr>
            <p:cNvSpPr/>
            <p:nvPr/>
          </p:nvSpPr>
          <p:spPr>
            <a:xfrm flipH="1">
              <a:off x="5875362" y="3267787"/>
              <a:ext cx="438124" cy="322424"/>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E79FCE2F-D64B-0142-FBEE-2807EAA5A888}"/>
                </a:ext>
              </a:extLst>
            </p:cNvPr>
            <p:cNvSpPr/>
            <p:nvPr/>
          </p:nvSpPr>
          <p:spPr>
            <a:xfrm flipH="1">
              <a:off x="5732462" y="3067050"/>
              <a:ext cx="723900" cy="723900"/>
            </a:xfrm>
            <a:custGeom>
              <a:avLst/>
              <a:gdLst>
                <a:gd name="connsiteX0" fmla="*/ 0 w 723900"/>
                <a:gd name="connsiteY0" fmla="*/ 361950 h 723900"/>
                <a:gd name="connsiteX1" fmla="*/ 361950 w 723900"/>
                <a:gd name="connsiteY1" fmla="*/ 723900 h 723900"/>
                <a:gd name="connsiteX2" fmla="*/ 723900 w 723900"/>
                <a:gd name="connsiteY2" fmla="*/ 361950 h 723900"/>
                <a:gd name="connsiteX3" fmla="*/ 361950 w 723900"/>
                <a:gd name="connsiteY3" fmla="*/ 0 h 723900"/>
                <a:gd name="connsiteX4" fmla="*/ 0 w 723900"/>
                <a:gd name="connsiteY4" fmla="*/ 361950 h 723900"/>
                <a:gd name="connsiteX5" fmla="*/ 57150 w 723900"/>
                <a:gd name="connsiteY5" fmla="*/ 361950 h 723900"/>
                <a:gd name="connsiteX6" fmla="*/ 361950 w 723900"/>
                <a:gd name="connsiteY6" fmla="*/ 57150 h 723900"/>
                <a:gd name="connsiteX7" fmla="*/ 666750 w 723900"/>
                <a:gd name="connsiteY7" fmla="*/ 361950 h 723900"/>
                <a:gd name="connsiteX8" fmla="*/ 361950 w 723900"/>
                <a:gd name="connsiteY8" fmla="*/ 666750 h 723900"/>
                <a:gd name="connsiteX9" fmla="*/ 57150 w 723900"/>
                <a:gd name="connsiteY9" fmla="*/ 36195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0" y="361950"/>
                  </a:moveTo>
                  <a:cubicBezTo>
                    <a:pt x="0" y="561849"/>
                    <a:pt x="162051" y="723900"/>
                    <a:pt x="361950" y="723900"/>
                  </a:cubicBezTo>
                  <a:cubicBezTo>
                    <a:pt x="561849" y="723900"/>
                    <a:pt x="723900" y="561849"/>
                    <a:pt x="723900" y="361950"/>
                  </a:cubicBezTo>
                  <a:cubicBezTo>
                    <a:pt x="723900" y="162051"/>
                    <a:pt x="561849" y="0"/>
                    <a:pt x="361950" y="0"/>
                  </a:cubicBezTo>
                  <a:cubicBezTo>
                    <a:pt x="162051" y="0"/>
                    <a:pt x="0" y="162051"/>
                    <a:pt x="0" y="361950"/>
                  </a:cubicBezTo>
                  <a:close/>
                  <a:moveTo>
                    <a:pt x="57150" y="361950"/>
                  </a:moveTo>
                  <a:cubicBezTo>
                    <a:pt x="57150" y="193614"/>
                    <a:pt x="193614" y="57150"/>
                    <a:pt x="361950" y="57150"/>
                  </a:cubicBezTo>
                  <a:cubicBezTo>
                    <a:pt x="530286" y="57150"/>
                    <a:pt x="666750" y="193614"/>
                    <a:pt x="666750" y="361950"/>
                  </a:cubicBezTo>
                  <a:cubicBezTo>
                    <a:pt x="666750" y="530286"/>
                    <a:pt x="530286" y="666750"/>
                    <a:pt x="361950" y="666750"/>
                  </a:cubicBezTo>
                  <a:cubicBezTo>
                    <a:pt x="193614" y="666750"/>
                    <a:pt x="57150" y="530286"/>
                    <a:pt x="57150" y="361950"/>
                  </a:cubicBezTo>
                  <a:close/>
                </a:path>
              </a:pathLst>
            </a:custGeom>
            <a:grpFill/>
            <a:ln w="9525" cap="flat">
              <a:noFill/>
              <a:prstDash val="solid"/>
              <a:miter/>
            </a:ln>
          </p:spPr>
          <p:txBody>
            <a:bodyPr rtlCol="0" anchor="ctr"/>
            <a:lstStyle/>
            <a:p>
              <a:endParaRPr lang="en-US" dirty="0"/>
            </a:p>
          </p:txBody>
        </p:sp>
      </p:grpSp>
      <p:sp>
        <p:nvSpPr>
          <p:cNvPr id="148" name="TextBox 147">
            <a:extLst>
              <a:ext uri="{FF2B5EF4-FFF2-40B4-BE49-F238E27FC236}">
                <a16:creationId xmlns:a16="http://schemas.microsoft.com/office/drawing/2014/main" id="{44308B47-90BA-9EE1-811E-1C6D1D21AEF5}"/>
              </a:ext>
            </a:extLst>
          </p:cNvPr>
          <p:cNvSpPr txBox="1"/>
          <p:nvPr/>
        </p:nvSpPr>
        <p:spPr>
          <a:xfrm>
            <a:off x="4137989" y="5997133"/>
            <a:ext cx="1827991" cy="584775"/>
          </a:xfrm>
          <a:prstGeom prst="rect">
            <a:avLst/>
          </a:prstGeom>
          <a:noFill/>
        </p:spPr>
        <p:txBody>
          <a:bodyPr wrap="square" rtlCol="0">
            <a:spAutoFit/>
          </a:bodyPr>
          <a:lstStyle/>
          <a:p>
            <a:r>
              <a:rPr lang="en-US" sz="1600" b="1" dirty="0">
                <a:solidFill>
                  <a:schemeClr val="bg1"/>
                </a:solidFill>
              </a:rPr>
              <a:t>DEI subject matter expert</a:t>
            </a:r>
          </a:p>
        </p:txBody>
      </p:sp>
      <p:grpSp>
        <p:nvGrpSpPr>
          <p:cNvPr id="149" name="Group 148">
            <a:extLst>
              <a:ext uri="{FF2B5EF4-FFF2-40B4-BE49-F238E27FC236}">
                <a16:creationId xmlns:a16="http://schemas.microsoft.com/office/drawing/2014/main" id="{3DB00D1A-2121-530F-24EA-ABFEBDDD0A90}"/>
              </a:ext>
            </a:extLst>
          </p:cNvPr>
          <p:cNvGrpSpPr/>
          <p:nvPr/>
        </p:nvGrpSpPr>
        <p:grpSpPr>
          <a:xfrm>
            <a:off x="3849168" y="6053775"/>
            <a:ext cx="225270" cy="225270"/>
            <a:chOff x="5732462" y="3067050"/>
            <a:chExt cx="723900" cy="723900"/>
          </a:xfrm>
          <a:solidFill>
            <a:schemeClr val="bg1"/>
          </a:solidFill>
        </p:grpSpPr>
        <p:sp>
          <p:nvSpPr>
            <p:cNvPr id="150" name="Freeform: Shape 149">
              <a:extLst>
                <a:ext uri="{FF2B5EF4-FFF2-40B4-BE49-F238E27FC236}">
                  <a16:creationId xmlns:a16="http://schemas.microsoft.com/office/drawing/2014/main" id="{BD460F14-6C1E-4F8D-078A-997A380E9039}"/>
                </a:ext>
              </a:extLst>
            </p:cNvPr>
            <p:cNvSpPr/>
            <p:nvPr/>
          </p:nvSpPr>
          <p:spPr>
            <a:xfrm flipH="1">
              <a:off x="5875362" y="3267787"/>
              <a:ext cx="438124" cy="322424"/>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C738E994-CE6B-CC46-BE12-F377A39DAEB2}"/>
                </a:ext>
              </a:extLst>
            </p:cNvPr>
            <p:cNvSpPr/>
            <p:nvPr/>
          </p:nvSpPr>
          <p:spPr>
            <a:xfrm flipH="1">
              <a:off x="5732462" y="3067050"/>
              <a:ext cx="723900" cy="723900"/>
            </a:xfrm>
            <a:custGeom>
              <a:avLst/>
              <a:gdLst>
                <a:gd name="connsiteX0" fmla="*/ 0 w 723900"/>
                <a:gd name="connsiteY0" fmla="*/ 361950 h 723900"/>
                <a:gd name="connsiteX1" fmla="*/ 361950 w 723900"/>
                <a:gd name="connsiteY1" fmla="*/ 723900 h 723900"/>
                <a:gd name="connsiteX2" fmla="*/ 723900 w 723900"/>
                <a:gd name="connsiteY2" fmla="*/ 361950 h 723900"/>
                <a:gd name="connsiteX3" fmla="*/ 361950 w 723900"/>
                <a:gd name="connsiteY3" fmla="*/ 0 h 723900"/>
                <a:gd name="connsiteX4" fmla="*/ 0 w 723900"/>
                <a:gd name="connsiteY4" fmla="*/ 361950 h 723900"/>
                <a:gd name="connsiteX5" fmla="*/ 57150 w 723900"/>
                <a:gd name="connsiteY5" fmla="*/ 361950 h 723900"/>
                <a:gd name="connsiteX6" fmla="*/ 361950 w 723900"/>
                <a:gd name="connsiteY6" fmla="*/ 57150 h 723900"/>
                <a:gd name="connsiteX7" fmla="*/ 666750 w 723900"/>
                <a:gd name="connsiteY7" fmla="*/ 361950 h 723900"/>
                <a:gd name="connsiteX8" fmla="*/ 361950 w 723900"/>
                <a:gd name="connsiteY8" fmla="*/ 666750 h 723900"/>
                <a:gd name="connsiteX9" fmla="*/ 57150 w 723900"/>
                <a:gd name="connsiteY9" fmla="*/ 36195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0" y="361950"/>
                  </a:moveTo>
                  <a:cubicBezTo>
                    <a:pt x="0" y="561849"/>
                    <a:pt x="162051" y="723900"/>
                    <a:pt x="361950" y="723900"/>
                  </a:cubicBezTo>
                  <a:cubicBezTo>
                    <a:pt x="561849" y="723900"/>
                    <a:pt x="723900" y="561849"/>
                    <a:pt x="723900" y="361950"/>
                  </a:cubicBezTo>
                  <a:cubicBezTo>
                    <a:pt x="723900" y="162051"/>
                    <a:pt x="561849" y="0"/>
                    <a:pt x="361950" y="0"/>
                  </a:cubicBezTo>
                  <a:cubicBezTo>
                    <a:pt x="162051" y="0"/>
                    <a:pt x="0" y="162051"/>
                    <a:pt x="0" y="361950"/>
                  </a:cubicBezTo>
                  <a:close/>
                  <a:moveTo>
                    <a:pt x="57150" y="361950"/>
                  </a:moveTo>
                  <a:cubicBezTo>
                    <a:pt x="57150" y="193614"/>
                    <a:pt x="193614" y="57150"/>
                    <a:pt x="361950" y="57150"/>
                  </a:cubicBezTo>
                  <a:cubicBezTo>
                    <a:pt x="530286" y="57150"/>
                    <a:pt x="666750" y="193614"/>
                    <a:pt x="666750" y="361950"/>
                  </a:cubicBezTo>
                  <a:cubicBezTo>
                    <a:pt x="666750" y="530286"/>
                    <a:pt x="530286" y="666750"/>
                    <a:pt x="361950" y="666750"/>
                  </a:cubicBezTo>
                  <a:cubicBezTo>
                    <a:pt x="193614" y="666750"/>
                    <a:pt x="57150" y="530286"/>
                    <a:pt x="57150" y="361950"/>
                  </a:cubicBezTo>
                  <a:close/>
                </a:path>
              </a:pathLst>
            </a:custGeom>
            <a:grpFill/>
            <a:ln w="9525" cap="flat">
              <a:noFill/>
              <a:prstDash val="solid"/>
              <a:miter/>
            </a:ln>
          </p:spPr>
          <p:txBody>
            <a:bodyPr rtlCol="0" anchor="ctr"/>
            <a:lstStyle/>
            <a:p>
              <a:endParaRPr lang="en-US" dirty="0"/>
            </a:p>
          </p:txBody>
        </p:sp>
      </p:grpSp>
      <p:sp>
        <p:nvSpPr>
          <p:cNvPr id="152" name="TextBox 151">
            <a:extLst>
              <a:ext uri="{FF2B5EF4-FFF2-40B4-BE49-F238E27FC236}">
                <a16:creationId xmlns:a16="http://schemas.microsoft.com/office/drawing/2014/main" id="{D746AABF-C4FC-FFDD-772D-4344F039196A}"/>
              </a:ext>
            </a:extLst>
          </p:cNvPr>
          <p:cNvSpPr txBox="1"/>
          <p:nvPr/>
        </p:nvSpPr>
        <p:spPr>
          <a:xfrm>
            <a:off x="6868144" y="5997133"/>
            <a:ext cx="1827991" cy="584775"/>
          </a:xfrm>
          <a:prstGeom prst="rect">
            <a:avLst/>
          </a:prstGeom>
          <a:noFill/>
        </p:spPr>
        <p:txBody>
          <a:bodyPr wrap="square" rtlCol="0">
            <a:spAutoFit/>
          </a:bodyPr>
          <a:lstStyle/>
          <a:p>
            <a:r>
              <a:rPr lang="en-US" sz="1600" b="1" dirty="0">
                <a:solidFill>
                  <a:schemeClr val="bg1"/>
                </a:solidFill>
              </a:rPr>
              <a:t>Create culturally sensitive survey</a:t>
            </a:r>
          </a:p>
        </p:txBody>
      </p:sp>
      <p:grpSp>
        <p:nvGrpSpPr>
          <p:cNvPr id="153" name="Group 152">
            <a:extLst>
              <a:ext uri="{FF2B5EF4-FFF2-40B4-BE49-F238E27FC236}">
                <a16:creationId xmlns:a16="http://schemas.microsoft.com/office/drawing/2014/main" id="{63EE500B-9B77-D567-6DE8-4A3E589D376E}"/>
              </a:ext>
            </a:extLst>
          </p:cNvPr>
          <p:cNvGrpSpPr/>
          <p:nvPr/>
        </p:nvGrpSpPr>
        <p:grpSpPr>
          <a:xfrm>
            <a:off x="6579323" y="6053775"/>
            <a:ext cx="225270" cy="225270"/>
            <a:chOff x="5732462" y="3067050"/>
            <a:chExt cx="723900" cy="723900"/>
          </a:xfrm>
          <a:solidFill>
            <a:schemeClr val="bg1"/>
          </a:solidFill>
        </p:grpSpPr>
        <p:sp>
          <p:nvSpPr>
            <p:cNvPr id="154" name="Freeform: Shape 153">
              <a:extLst>
                <a:ext uri="{FF2B5EF4-FFF2-40B4-BE49-F238E27FC236}">
                  <a16:creationId xmlns:a16="http://schemas.microsoft.com/office/drawing/2014/main" id="{13DFBB64-5F97-49B2-2465-36AD937F5E25}"/>
                </a:ext>
              </a:extLst>
            </p:cNvPr>
            <p:cNvSpPr/>
            <p:nvPr/>
          </p:nvSpPr>
          <p:spPr>
            <a:xfrm flipH="1">
              <a:off x="5875362" y="3267787"/>
              <a:ext cx="438124" cy="322424"/>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1A770F9E-BEC2-0E4F-80F2-AEF16315CE3E}"/>
                </a:ext>
              </a:extLst>
            </p:cNvPr>
            <p:cNvSpPr/>
            <p:nvPr/>
          </p:nvSpPr>
          <p:spPr>
            <a:xfrm flipH="1">
              <a:off x="5732462" y="3067050"/>
              <a:ext cx="723900" cy="723900"/>
            </a:xfrm>
            <a:custGeom>
              <a:avLst/>
              <a:gdLst>
                <a:gd name="connsiteX0" fmla="*/ 0 w 723900"/>
                <a:gd name="connsiteY0" fmla="*/ 361950 h 723900"/>
                <a:gd name="connsiteX1" fmla="*/ 361950 w 723900"/>
                <a:gd name="connsiteY1" fmla="*/ 723900 h 723900"/>
                <a:gd name="connsiteX2" fmla="*/ 723900 w 723900"/>
                <a:gd name="connsiteY2" fmla="*/ 361950 h 723900"/>
                <a:gd name="connsiteX3" fmla="*/ 361950 w 723900"/>
                <a:gd name="connsiteY3" fmla="*/ 0 h 723900"/>
                <a:gd name="connsiteX4" fmla="*/ 0 w 723900"/>
                <a:gd name="connsiteY4" fmla="*/ 361950 h 723900"/>
                <a:gd name="connsiteX5" fmla="*/ 57150 w 723900"/>
                <a:gd name="connsiteY5" fmla="*/ 361950 h 723900"/>
                <a:gd name="connsiteX6" fmla="*/ 361950 w 723900"/>
                <a:gd name="connsiteY6" fmla="*/ 57150 h 723900"/>
                <a:gd name="connsiteX7" fmla="*/ 666750 w 723900"/>
                <a:gd name="connsiteY7" fmla="*/ 361950 h 723900"/>
                <a:gd name="connsiteX8" fmla="*/ 361950 w 723900"/>
                <a:gd name="connsiteY8" fmla="*/ 666750 h 723900"/>
                <a:gd name="connsiteX9" fmla="*/ 57150 w 723900"/>
                <a:gd name="connsiteY9" fmla="*/ 36195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0" y="361950"/>
                  </a:moveTo>
                  <a:cubicBezTo>
                    <a:pt x="0" y="561849"/>
                    <a:pt x="162051" y="723900"/>
                    <a:pt x="361950" y="723900"/>
                  </a:cubicBezTo>
                  <a:cubicBezTo>
                    <a:pt x="561849" y="723900"/>
                    <a:pt x="723900" y="561849"/>
                    <a:pt x="723900" y="361950"/>
                  </a:cubicBezTo>
                  <a:cubicBezTo>
                    <a:pt x="723900" y="162051"/>
                    <a:pt x="561849" y="0"/>
                    <a:pt x="361950" y="0"/>
                  </a:cubicBezTo>
                  <a:cubicBezTo>
                    <a:pt x="162051" y="0"/>
                    <a:pt x="0" y="162051"/>
                    <a:pt x="0" y="361950"/>
                  </a:cubicBezTo>
                  <a:close/>
                  <a:moveTo>
                    <a:pt x="57150" y="361950"/>
                  </a:moveTo>
                  <a:cubicBezTo>
                    <a:pt x="57150" y="193614"/>
                    <a:pt x="193614" y="57150"/>
                    <a:pt x="361950" y="57150"/>
                  </a:cubicBezTo>
                  <a:cubicBezTo>
                    <a:pt x="530286" y="57150"/>
                    <a:pt x="666750" y="193614"/>
                    <a:pt x="666750" y="361950"/>
                  </a:cubicBezTo>
                  <a:cubicBezTo>
                    <a:pt x="666750" y="530286"/>
                    <a:pt x="530286" y="666750"/>
                    <a:pt x="361950" y="666750"/>
                  </a:cubicBezTo>
                  <a:cubicBezTo>
                    <a:pt x="193614" y="666750"/>
                    <a:pt x="57150" y="530286"/>
                    <a:pt x="57150" y="361950"/>
                  </a:cubicBezTo>
                  <a:close/>
                </a:path>
              </a:pathLst>
            </a:custGeom>
            <a:grpFill/>
            <a:ln w="9525" cap="flat">
              <a:noFill/>
              <a:prstDash val="solid"/>
              <a:miter/>
            </a:ln>
          </p:spPr>
          <p:txBody>
            <a:bodyPr rtlCol="0" anchor="ctr"/>
            <a:lstStyle/>
            <a:p>
              <a:endParaRPr lang="en-US" dirty="0"/>
            </a:p>
          </p:txBody>
        </p:sp>
      </p:grpSp>
      <p:sp>
        <p:nvSpPr>
          <p:cNvPr id="156" name="TextBox 155">
            <a:extLst>
              <a:ext uri="{FF2B5EF4-FFF2-40B4-BE49-F238E27FC236}">
                <a16:creationId xmlns:a16="http://schemas.microsoft.com/office/drawing/2014/main" id="{D73FE737-4482-A99E-B8AE-6CCAAFAA52A8}"/>
              </a:ext>
            </a:extLst>
          </p:cNvPr>
          <p:cNvSpPr txBox="1"/>
          <p:nvPr/>
        </p:nvSpPr>
        <p:spPr>
          <a:xfrm>
            <a:off x="9646177" y="5997133"/>
            <a:ext cx="1827991" cy="584775"/>
          </a:xfrm>
          <a:prstGeom prst="rect">
            <a:avLst/>
          </a:prstGeom>
          <a:noFill/>
        </p:spPr>
        <p:txBody>
          <a:bodyPr wrap="square" rtlCol="0">
            <a:spAutoFit/>
          </a:bodyPr>
          <a:lstStyle/>
          <a:p>
            <a:r>
              <a:rPr lang="en-US" sz="1600" b="1" dirty="0">
                <a:solidFill>
                  <a:schemeClr val="bg1"/>
                </a:solidFill>
              </a:rPr>
              <a:t>Social Media&amp; Email Campaign</a:t>
            </a:r>
          </a:p>
        </p:txBody>
      </p:sp>
      <p:grpSp>
        <p:nvGrpSpPr>
          <p:cNvPr id="157" name="Group 156">
            <a:extLst>
              <a:ext uri="{FF2B5EF4-FFF2-40B4-BE49-F238E27FC236}">
                <a16:creationId xmlns:a16="http://schemas.microsoft.com/office/drawing/2014/main" id="{2FD6F31B-9175-3232-AEF2-4A22037DAC89}"/>
              </a:ext>
            </a:extLst>
          </p:cNvPr>
          <p:cNvGrpSpPr/>
          <p:nvPr/>
        </p:nvGrpSpPr>
        <p:grpSpPr>
          <a:xfrm>
            <a:off x="9357356" y="6053775"/>
            <a:ext cx="225270" cy="225270"/>
            <a:chOff x="5732462" y="3067050"/>
            <a:chExt cx="723900" cy="723900"/>
          </a:xfrm>
          <a:solidFill>
            <a:schemeClr val="bg1"/>
          </a:solidFill>
        </p:grpSpPr>
        <p:sp>
          <p:nvSpPr>
            <p:cNvPr id="158" name="Freeform: Shape 157">
              <a:extLst>
                <a:ext uri="{FF2B5EF4-FFF2-40B4-BE49-F238E27FC236}">
                  <a16:creationId xmlns:a16="http://schemas.microsoft.com/office/drawing/2014/main" id="{0AEB3A52-B65B-03DA-7F72-FC82E4DE19A1}"/>
                </a:ext>
              </a:extLst>
            </p:cNvPr>
            <p:cNvSpPr/>
            <p:nvPr/>
          </p:nvSpPr>
          <p:spPr>
            <a:xfrm flipH="1">
              <a:off x="5875362" y="3267787"/>
              <a:ext cx="438124" cy="322424"/>
            </a:xfrm>
            <a:custGeom>
              <a:avLst/>
              <a:gdLst>
                <a:gd name="connsiteX0" fmla="*/ 438125 w 438124"/>
                <a:gd name="connsiteY0" fmla="*/ 161212 h 322424"/>
                <a:gd name="connsiteX1" fmla="*/ 409550 w 438124"/>
                <a:gd name="connsiteY1" fmla="*/ 189787 h 322424"/>
                <a:gd name="connsiteX2" fmla="*/ 97511 w 438124"/>
                <a:gd name="connsiteY2" fmla="*/ 189787 h 322424"/>
                <a:gd name="connsiteX3" fmla="*/ 182093 w 438124"/>
                <a:gd name="connsiteY3" fmla="*/ 274369 h 322424"/>
                <a:gd name="connsiteX4" fmla="*/ 180667 w 438124"/>
                <a:gd name="connsiteY4" fmla="*/ 314755 h 322424"/>
                <a:gd name="connsiteX5" fmla="*/ 141707 w 438124"/>
                <a:gd name="connsiteY5" fmla="*/ 314755 h 322424"/>
                <a:gd name="connsiteX6" fmla="*/ 8357 w 438124"/>
                <a:gd name="connsiteY6" fmla="*/ 181405 h 322424"/>
                <a:gd name="connsiteX7" fmla="*/ 8357 w 438124"/>
                <a:gd name="connsiteY7" fmla="*/ 141019 h 322424"/>
                <a:gd name="connsiteX8" fmla="*/ 141707 w 438124"/>
                <a:gd name="connsiteY8" fmla="*/ 7669 h 322424"/>
                <a:gd name="connsiteX9" fmla="*/ 182093 w 438124"/>
                <a:gd name="connsiteY9" fmla="*/ 9095 h 322424"/>
                <a:gd name="connsiteX10" fmla="*/ 182093 w 438124"/>
                <a:gd name="connsiteY10" fmla="*/ 48055 h 322424"/>
                <a:gd name="connsiteX11" fmla="*/ 97511 w 438124"/>
                <a:gd name="connsiteY11" fmla="*/ 132637 h 322424"/>
                <a:gd name="connsiteX12" fmla="*/ 409550 w 438124"/>
                <a:gd name="connsiteY12" fmla="*/ 132637 h 322424"/>
                <a:gd name="connsiteX13" fmla="*/ 438125 w 438124"/>
                <a:gd name="connsiteY13" fmla="*/ 161212 h 3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124" h="322424">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E525516C-5053-D14A-204D-4765B248DDBE}"/>
                </a:ext>
              </a:extLst>
            </p:cNvPr>
            <p:cNvSpPr/>
            <p:nvPr/>
          </p:nvSpPr>
          <p:spPr>
            <a:xfrm flipH="1">
              <a:off x="5732462" y="3067050"/>
              <a:ext cx="723900" cy="723900"/>
            </a:xfrm>
            <a:custGeom>
              <a:avLst/>
              <a:gdLst>
                <a:gd name="connsiteX0" fmla="*/ 0 w 723900"/>
                <a:gd name="connsiteY0" fmla="*/ 361950 h 723900"/>
                <a:gd name="connsiteX1" fmla="*/ 361950 w 723900"/>
                <a:gd name="connsiteY1" fmla="*/ 723900 h 723900"/>
                <a:gd name="connsiteX2" fmla="*/ 723900 w 723900"/>
                <a:gd name="connsiteY2" fmla="*/ 361950 h 723900"/>
                <a:gd name="connsiteX3" fmla="*/ 361950 w 723900"/>
                <a:gd name="connsiteY3" fmla="*/ 0 h 723900"/>
                <a:gd name="connsiteX4" fmla="*/ 0 w 723900"/>
                <a:gd name="connsiteY4" fmla="*/ 361950 h 723900"/>
                <a:gd name="connsiteX5" fmla="*/ 57150 w 723900"/>
                <a:gd name="connsiteY5" fmla="*/ 361950 h 723900"/>
                <a:gd name="connsiteX6" fmla="*/ 361950 w 723900"/>
                <a:gd name="connsiteY6" fmla="*/ 57150 h 723900"/>
                <a:gd name="connsiteX7" fmla="*/ 666750 w 723900"/>
                <a:gd name="connsiteY7" fmla="*/ 361950 h 723900"/>
                <a:gd name="connsiteX8" fmla="*/ 361950 w 723900"/>
                <a:gd name="connsiteY8" fmla="*/ 666750 h 723900"/>
                <a:gd name="connsiteX9" fmla="*/ 57150 w 723900"/>
                <a:gd name="connsiteY9" fmla="*/ 36195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0" y="361950"/>
                  </a:moveTo>
                  <a:cubicBezTo>
                    <a:pt x="0" y="561849"/>
                    <a:pt x="162051" y="723900"/>
                    <a:pt x="361950" y="723900"/>
                  </a:cubicBezTo>
                  <a:cubicBezTo>
                    <a:pt x="561849" y="723900"/>
                    <a:pt x="723900" y="561849"/>
                    <a:pt x="723900" y="361950"/>
                  </a:cubicBezTo>
                  <a:cubicBezTo>
                    <a:pt x="723900" y="162051"/>
                    <a:pt x="561849" y="0"/>
                    <a:pt x="361950" y="0"/>
                  </a:cubicBezTo>
                  <a:cubicBezTo>
                    <a:pt x="162051" y="0"/>
                    <a:pt x="0" y="162051"/>
                    <a:pt x="0" y="361950"/>
                  </a:cubicBezTo>
                  <a:close/>
                  <a:moveTo>
                    <a:pt x="57150" y="361950"/>
                  </a:moveTo>
                  <a:cubicBezTo>
                    <a:pt x="57150" y="193614"/>
                    <a:pt x="193614" y="57150"/>
                    <a:pt x="361950" y="57150"/>
                  </a:cubicBezTo>
                  <a:cubicBezTo>
                    <a:pt x="530286" y="57150"/>
                    <a:pt x="666750" y="193614"/>
                    <a:pt x="666750" y="361950"/>
                  </a:cubicBezTo>
                  <a:cubicBezTo>
                    <a:pt x="666750" y="530286"/>
                    <a:pt x="530286" y="666750"/>
                    <a:pt x="361950" y="666750"/>
                  </a:cubicBezTo>
                  <a:cubicBezTo>
                    <a:pt x="193614" y="666750"/>
                    <a:pt x="57150" y="530286"/>
                    <a:pt x="57150" y="361950"/>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94147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812567BD-ECC0-81D6-E5A2-5AFBB384B9C1}"/>
              </a:ext>
            </a:extLst>
          </p:cNvPr>
          <p:cNvSpPr/>
          <p:nvPr/>
        </p:nvSpPr>
        <p:spPr>
          <a:xfrm>
            <a:off x="553473" y="1447053"/>
            <a:ext cx="10969938" cy="1200039"/>
          </a:xfrm>
          <a:prstGeom prst="roundRect">
            <a:avLst/>
          </a:prstGeom>
          <a:gradFill flip="none" rotWithShape="1">
            <a:gsLst>
              <a:gs pos="0">
                <a:schemeClr val="accent4"/>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DD0D07-83BE-393E-0507-CB678B1AA32E}"/>
              </a:ext>
            </a:extLst>
          </p:cNvPr>
          <p:cNvSpPr>
            <a:spLocks noGrp="1"/>
          </p:cNvSpPr>
          <p:nvPr>
            <p:ph type="title"/>
          </p:nvPr>
        </p:nvSpPr>
        <p:spPr>
          <a:xfrm>
            <a:off x="117748" y="150908"/>
            <a:ext cx="11579384" cy="1296145"/>
          </a:xfrm>
        </p:spPr>
        <p:txBody>
          <a:bodyPr/>
          <a:lstStyle/>
          <a:p>
            <a:r>
              <a:rPr lang="en-US" dirty="0"/>
              <a:t>Community Outreach Strategy | Implementation Plan</a:t>
            </a:r>
          </a:p>
        </p:txBody>
      </p:sp>
      <p:sp>
        <p:nvSpPr>
          <p:cNvPr id="10" name="TextBox 9">
            <a:extLst>
              <a:ext uri="{FF2B5EF4-FFF2-40B4-BE49-F238E27FC236}">
                <a16:creationId xmlns:a16="http://schemas.microsoft.com/office/drawing/2014/main" id="{27D3E568-A1C1-2B30-8E84-FE123F7AE886}"/>
              </a:ext>
            </a:extLst>
          </p:cNvPr>
          <p:cNvSpPr txBox="1"/>
          <p:nvPr/>
        </p:nvSpPr>
        <p:spPr>
          <a:xfrm>
            <a:off x="607866" y="2146916"/>
            <a:ext cx="1656184" cy="369332"/>
          </a:xfrm>
          <a:prstGeom prst="rect">
            <a:avLst/>
          </a:prstGeom>
          <a:noFill/>
        </p:spPr>
        <p:txBody>
          <a:bodyPr wrap="square" rtlCol="0">
            <a:spAutoFit/>
          </a:bodyPr>
          <a:lstStyle/>
          <a:p>
            <a:pPr algn="ctr"/>
            <a:r>
              <a:rPr lang="en-US" sz="1800" b="1" dirty="0">
                <a:solidFill>
                  <a:schemeClr val="bg1"/>
                </a:solidFill>
              </a:rPr>
              <a:t>Objectives</a:t>
            </a:r>
          </a:p>
        </p:txBody>
      </p:sp>
      <p:sp>
        <p:nvSpPr>
          <p:cNvPr id="11" name="TextBox 10">
            <a:extLst>
              <a:ext uri="{FF2B5EF4-FFF2-40B4-BE49-F238E27FC236}">
                <a16:creationId xmlns:a16="http://schemas.microsoft.com/office/drawing/2014/main" id="{1FC36958-D7D3-734F-60D0-F574A29B2931}"/>
              </a:ext>
            </a:extLst>
          </p:cNvPr>
          <p:cNvSpPr txBox="1"/>
          <p:nvPr/>
        </p:nvSpPr>
        <p:spPr>
          <a:xfrm>
            <a:off x="2987837" y="2146916"/>
            <a:ext cx="1656184" cy="369332"/>
          </a:xfrm>
          <a:prstGeom prst="rect">
            <a:avLst/>
          </a:prstGeom>
          <a:noFill/>
        </p:spPr>
        <p:txBody>
          <a:bodyPr wrap="square" rtlCol="0">
            <a:spAutoFit/>
          </a:bodyPr>
          <a:lstStyle/>
          <a:p>
            <a:pPr algn="ctr"/>
            <a:r>
              <a:rPr lang="en-US" sz="1800" b="1" dirty="0">
                <a:solidFill>
                  <a:schemeClr val="bg1"/>
                </a:solidFill>
              </a:rPr>
              <a:t>Challenges</a:t>
            </a:r>
          </a:p>
        </p:txBody>
      </p:sp>
      <p:sp>
        <p:nvSpPr>
          <p:cNvPr id="12" name="TextBox 11">
            <a:extLst>
              <a:ext uri="{FF2B5EF4-FFF2-40B4-BE49-F238E27FC236}">
                <a16:creationId xmlns:a16="http://schemas.microsoft.com/office/drawing/2014/main" id="{D522EA9C-2B08-C916-E65C-C10E608B612D}"/>
              </a:ext>
            </a:extLst>
          </p:cNvPr>
          <p:cNvSpPr txBox="1"/>
          <p:nvPr/>
        </p:nvSpPr>
        <p:spPr>
          <a:xfrm>
            <a:off x="5376591" y="2146916"/>
            <a:ext cx="1656184" cy="369332"/>
          </a:xfrm>
          <a:prstGeom prst="rect">
            <a:avLst/>
          </a:prstGeom>
          <a:noFill/>
        </p:spPr>
        <p:txBody>
          <a:bodyPr wrap="square" rtlCol="0">
            <a:spAutoFit/>
          </a:bodyPr>
          <a:lstStyle/>
          <a:p>
            <a:pPr algn="ctr"/>
            <a:r>
              <a:rPr lang="en-US" sz="1800" b="1" dirty="0">
                <a:solidFill>
                  <a:schemeClr val="bg1"/>
                </a:solidFill>
              </a:rPr>
              <a:t>Strategies</a:t>
            </a:r>
          </a:p>
        </p:txBody>
      </p:sp>
      <p:sp>
        <p:nvSpPr>
          <p:cNvPr id="13" name="TextBox 12">
            <a:extLst>
              <a:ext uri="{FF2B5EF4-FFF2-40B4-BE49-F238E27FC236}">
                <a16:creationId xmlns:a16="http://schemas.microsoft.com/office/drawing/2014/main" id="{078A2A02-B222-DA1D-D73F-B481CE5BCEEB}"/>
              </a:ext>
            </a:extLst>
          </p:cNvPr>
          <p:cNvSpPr txBox="1"/>
          <p:nvPr/>
        </p:nvSpPr>
        <p:spPr>
          <a:xfrm>
            <a:off x="7656252" y="2146916"/>
            <a:ext cx="1754460" cy="369332"/>
          </a:xfrm>
          <a:prstGeom prst="rect">
            <a:avLst/>
          </a:prstGeom>
          <a:noFill/>
        </p:spPr>
        <p:txBody>
          <a:bodyPr wrap="square" rtlCol="0">
            <a:spAutoFit/>
          </a:bodyPr>
          <a:lstStyle/>
          <a:p>
            <a:pPr algn="ctr"/>
            <a:r>
              <a:rPr lang="en-US" sz="1800" b="1" dirty="0">
                <a:solidFill>
                  <a:schemeClr val="bg1"/>
                </a:solidFill>
              </a:rPr>
              <a:t>Channels</a:t>
            </a:r>
          </a:p>
        </p:txBody>
      </p:sp>
      <p:sp>
        <p:nvSpPr>
          <p:cNvPr id="14" name="TextBox 13">
            <a:extLst>
              <a:ext uri="{FF2B5EF4-FFF2-40B4-BE49-F238E27FC236}">
                <a16:creationId xmlns:a16="http://schemas.microsoft.com/office/drawing/2014/main" id="{E86479CF-4E66-E80D-709C-CBE4FAED630F}"/>
              </a:ext>
            </a:extLst>
          </p:cNvPr>
          <p:cNvSpPr txBox="1"/>
          <p:nvPr/>
        </p:nvSpPr>
        <p:spPr>
          <a:xfrm>
            <a:off x="9727656" y="2146916"/>
            <a:ext cx="1754460" cy="369332"/>
          </a:xfrm>
          <a:prstGeom prst="rect">
            <a:avLst/>
          </a:prstGeom>
          <a:noFill/>
        </p:spPr>
        <p:txBody>
          <a:bodyPr wrap="square" rtlCol="0">
            <a:spAutoFit/>
          </a:bodyPr>
          <a:lstStyle/>
          <a:p>
            <a:pPr algn="ctr"/>
            <a:r>
              <a:rPr lang="en-US" sz="1800" b="1" dirty="0">
                <a:solidFill>
                  <a:schemeClr val="bg1"/>
                </a:solidFill>
              </a:rPr>
              <a:t>Owner/PoC</a:t>
            </a:r>
          </a:p>
        </p:txBody>
      </p:sp>
      <p:cxnSp>
        <p:nvCxnSpPr>
          <p:cNvPr id="18" name="Straight Connector 17">
            <a:extLst>
              <a:ext uri="{FF2B5EF4-FFF2-40B4-BE49-F238E27FC236}">
                <a16:creationId xmlns:a16="http://schemas.microsoft.com/office/drawing/2014/main" id="{3D0A20D1-8017-3E13-CA2E-D7FC3195FB29}"/>
              </a:ext>
            </a:extLst>
          </p:cNvPr>
          <p:cNvCxnSpPr/>
          <p:nvPr/>
        </p:nvCxnSpPr>
        <p:spPr>
          <a:xfrm>
            <a:off x="2438041" y="1550789"/>
            <a:ext cx="0" cy="8725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99E5103-B485-F4C2-DC93-B5C983C442A3}"/>
              </a:ext>
            </a:extLst>
          </p:cNvPr>
          <p:cNvCxnSpPr/>
          <p:nvPr/>
        </p:nvCxnSpPr>
        <p:spPr>
          <a:xfrm>
            <a:off x="5063323" y="1550789"/>
            <a:ext cx="0" cy="8725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4CAA036-6390-B380-32D6-838EC3E42E4C}"/>
              </a:ext>
            </a:extLst>
          </p:cNvPr>
          <p:cNvCxnSpPr/>
          <p:nvPr/>
        </p:nvCxnSpPr>
        <p:spPr>
          <a:xfrm>
            <a:off x="7478604" y="1550789"/>
            <a:ext cx="0" cy="8725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729D341-AFB0-F3E6-F5D9-0DEFD711433E}"/>
              </a:ext>
            </a:extLst>
          </p:cNvPr>
          <p:cNvCxnSpPr/>
          <p:nvPr/>
        </p:nvCxnSpPr>
        <p:spPr>
          <a:xfrm>
            <a:off x="9644247" y="1550789"/>
            <a:ext cx="0" cy="8725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Graphic 22" descr="Bullseye outline">
            <a:extLst>
              <a:ext uri="{FF2B5EF4-FFF2-40B4-BE49-F238E27FC236}">
                <a16:creationId xmlns:a16="http://schemas.microsoft.com/office/drawing/2014/main" id="{92290718-89DB-0BE9-6AB2-F9F6C25FAE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4850" y="1568904"/>
            <a:ext cx="502216" cy="502216"/>
          </a:xfrm>
          <a:prstGeom prst="rect">
            <a:avLst/>
          </a:prstGeom>
        </p:spPr>
      </p:pic>
      <p:pic>
        <p:nvPicPr>
          <p:cNvPr id="27" name="Graphic 26" descr="Users outline">
            <a:extLst>
              <a:ext uri="{FF2B5EF4-FFF2-40B4-BE49-F238E27FC236}">
                <a16:creationId xmlns:a16="http://schemas.microsoft.com/office/drawing/2014/main" id="{394A1E37-611F-EBA8-2280-1931A0F0E8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38309" y="1447053"/>
            <a:ext cx="879285" cy="879285"/>
          </a:xfrm>
          <a:prstGeom prst="rect">
            <a:avLst/>
          </a:prstGeom>
        </p:spPr>
      </p:pic>
      <p:pic>
        <p:nvPicPr>
          <p:cNvPr id="29" name="Graphic 28" descr="Head with gears outline">
            <a:extLst>
              <a:ext uri="{FF2B5EF4-FFF2-40B4-BE49-F238E27FC236}">
                <a16:creationId xmlns:a16="http://schemas.microsoft.com/office/drawing/2014/main" id="{36448680-6797-7905-8DE6-6545F9E924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34951" y="1573272"/>
            <a:ext cx="549794" cy="549794"/>
          </a:xfrm>
          <a:prstGeom prst="rect">
            <a:avLst/>
          </a:prstGeom>
        </p:spPr>
      </p:pic>
      <p:pic>
        <p:nvPicPr>
          <p:cNvPr id="31" name="Graphic 30" descr="Megaphone outline">
            <a:extLst>
              <a:ext uri="{FF2B5EF4-FFF2-40B4-BE49-F238E27FC236}">
                <a16:creationId xmlns:a16="http://schemas.microsoft.com/office/drawing/2014/main" id="{C0485193-3770-28C0-2C67-37827AC33D2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24939" y="1524201"/>
            <a:ext cx="651866" cy="651866"/>
          </a:xfrm>
          <a:prstGeom prst="rect">
            <a:avLst/>
          </a:prstGeom>
        </p:spPr>
      </p:pic>
      <p:pic>
        <p:nvPicPr>
          <p:cNvPr id="33" name="Graphic 32" descr="Warning outline">
            <a:extLst>
              <a:ext uri="{FF2B5EF4-FFF2-40B4-BE49-F238E27FC236}">
                <a16:creationId xmlns:a16="http://schemas.microsoft.com/office/drawing/2014/main" id="{C415533F-BCC3-E0B7-1DDF-FED8F8CBC5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33945" y="1578561"/>
            <a:ext cx="502216" cy="502216"/>
          </a:xfrm>
          <a:prstGeom prst="rect">
            <a:avLst/>
          </a:prstGeom>
        </p:spPr>
      </p:pic>
      <p:sp>
        <p:nvSpPr>
          <p:cNvPr id="35" name="TextBox 34">
            <a:extLst>
              <a:ext uri="{FF2B5EF4-FFF2-40B4-BE49-F238E27FC236}">
                <a16:creationId xmlns:a16="http://schemas.microsoft.com/office/drawing/2014/main" id="{5A21F252-CDBE-2347-CC24-81CD506BBDEF}"/>
              </a:ext>
            </a:extLst>
          </p:cNvPr>
          <p:cNvSpPr txBox="1"/>
          <p:nvPr/>
        </p:nvSpPr>
        <p:spPr>
          <a:xfrm>
            <a:off x="630488" y="2972847"/>
            <a:ext cx="1750644" cy="1077218"/>
          </a:xfrm>
          <a:prstGeom prst="rect">
            <a:avLst/>
          </a:prstGeom>
          <a:noFill/>
        </p:spPr>
        <p:txBody>
          <a:bodyPr wrap="square" rtlCol="0">
            <a:spAutoFit/>
          </a:bodyPr>
          <a:lstStyle>
            <a:defPPr>
              <a:defRPr lang="en-US"/>
            </a:defPPr>
            <a:lvl1pPr algn="ctr">
              <a:lnSpc>
                <a:spcPct val="90000"/>
              </a:lnSpc>
              <a:defRPr sz="1600" b="1"/>
            </a:lvl1pPr>
          </a:lstStyle>
          <a:p>
            <a:pPr algn="l">
              <a:lnSpc>
                <a:spcPct val="80000"/>
              </a:lnSpc>
            </a:pPr>
            <a:r>
              <a:rPr lang="en-US" sz="2000" b="1" dirty="0"/>
              <a:t>Define Goals &amp; Establish DEI taskforce</a:t>
            </a:r>
          </a:p>
        </p:txBody>
      </p:sp>
      <p:sp>
        <p:nvSpPr>
          <p:cNvPr id="44" name="TextBox 43">
            <a:extLst>
              <a:ext uri="{FF2B5EF4-FFF2-40B4-BE49-F238E27FC236}">
                <a16:creationId xmlns:a16="http://schemas.microsoft.com/office/drawing/2014/main" id="{096557F2-EE5C-3560-B2B5-4F48E989AE26}"/>
              </a:ext>
            </a:extLst>
          </p:cNvPr>
          <p:cNvSpPr txBox="1"/>
          <p:nvPr/>
        </p:nvSpPr>
        <p:spPr>
          <a:xfrm>
            <a:off x="2819835" y="2963056"/>
            <a:ext cx="1750644" cy="507831"/>
          </a:xfrm>
          <a:prstGeom prst="rect">
            <a:avLst/>
          </a:prstGeom>
          <a:noFill/>
        </p:spPr>
        <p:txBody>
          <a:bodyPr wrap="square" rtlCol="0">
            <a:spAutoFit/>
          </a:bodyPr>
          <a:lstStyle/>
          <a:p>
            <a:pPr>
              <a:lnSpc>
                <a:spcPct val="90000"/>
              </a:lnSpc>
            </a:pPr>
            <a:r>
              <a:rPr lang="en-US" sz="1600" dirty="0"/>
              <a:t>Don’t have a DEI </a:t>
            </a:r>
            <a:r>
              <a:rPr lang="en-US" sz="1400" dirty="0"/>
              <a:t>SME</a:t>
            </a:r>
            <a:endParaRPr lang="en-US" sz="1600" dirty="0"/>
          </a:p>
        </p:txBody>
      </p:sp>
      <p:cxnSp>
        <p:nvCxnSpPr>
          <p:cNvPr id="51" name="Straight Connector 50">
            <a:extLst>
              <a:ext uri="{FF2B5EF4-FFF2-40B4-BE49-F238E27FC236}">
                <a16:creationId xmlns:a16="http://schemas.microsoft.com/office/drawing/2014/main" id="{7FE4AF6A-96D9-86E0-4F21-234D5952A293}"/>
              </a:ext>
            </a:extLst>
          </p:cNvPr>
          <p:cNvCxnSpPr>
            <a:cxnSpLocks/>
          </p:cNvCxnSpPr>
          <p:nvPr/>
        </p:nvCxnSpPr>
        <p:spPr>
          <a:xfrm>
            <a:off x="2819835" y="4459273"/>
            <a:ext cx="187374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190B307F-8124-9BD5-0C47-CA6A8D0D777A}"/>
              </a:ext>
            </a:extLst>
          </p:cNvPr>
          <p:cNvGrpSpPr/>
          <p:nvPr/>
        </p:nvGrpSpPr>
        <p:grpSpPr>
          <a:xfrm>
            <a:off x="5254873" y="2967428"/>
            <a:ext cx="279826" cy="279827"/>
            <a:chOff x="6170935" y="3076575"/>
            <a:chExt cx="304799" cy="304800"/>
          </a:xfrm>
          <a:solidFill>
            <a:schemeClr val="accent4"/>
          </a:solidFill>
        </p:grpSpPr>
        <p:sp>
          <p:nvSpPr>
            <p:cNvPr id="65" name="Freeform: Shape 64">
              <a:extLst>
                <a:ext uri="{FF2B5EF4-FFF2-40B4-BE49-F238E27FC236}">
                  <a16:creationId xmlns:a16="http://schemas.microsoft.com/office/drawing/2014/main" id="{2C045CF7-53B6-3C80-5353-653DC0363AC8}"/>
                </a:ext>
              </a:extLst>
            </p:cNvPr>
            <p:cNvSpPr/>
            <p:nvPr/>
          </p:nvSpPr>
          <p:spPr>
            <a:xfrm>
              <a:off x="6170935" y="3076575"/>
              <a:ext cx="304799" cy="304800"/>
            </a:xfrm>
            <a:custGeom>
              <a:avLst/>
              <a:gdLst>
                <a:gd name="connsiteX0" fmla="*/ 152400 w 304799"/>
                <a:gd name="connsiteY0" fmla="*/ 0 h 304800"/>
                <a:gd name="connsiteX1" fmla="*/ 0 w 304799"/>
                <a:gd name="connsiteY1" fmla="*/ 152400 h 304800"/>
                <a:gd name="connsiteX2" fmla="*/ 152400 w 304799"/>
                <a:gd name="connsiteY2" fmla="*/ 304800 h 304800"/>
                <a:gd name="connsiteX3" fmla="*/ 304800 w 304799"/>
                <a:gd name="connsiteY3" fmla="*/ 152400 h 304800"/>
                <a:gd name="connsiteX4" fmla="*/ 152400 w 304799"/>
                <a:gd name="connsiteY4" fmla="*/ 0 h 304800"/>
                <a:gd name="connsiteX5" fmla="*/ 152400 w 304799"/>
                <a:gd name="connsiteY5" fmla="*/ 285750 h 304800"/>
                <a:gd name="connsiteX6" fmla="*/ 19050 w 304799"/>
                <a:gd name="connsiteY6" fmla="*/ 152400 h 304800"/>
                <a:gd name="connsiteX7" fmla="*/ 152400 w 304799"/>
                <a:gd name="connsiteY7" fmla="*/ 19050 h 304800"/>
                <a:gd name="connsiteX8" fmla="*/ 285750 w 304799"/>
                <a:gd name="connsiteY8" fmla="*/ 152400 h 304800"/>
                <a:gd name="connsiteX9" fmla="*/ 152400 w 304799"/>
                <a:gd name="connsiteY9" fmla="*/ 2857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799" h="304800">
                  <a:moveTo>
                    <a:pt x="152400" y="0"/>
                  </a:moveTo>
                  <a:cubicBezTo>
                    <a:pt x="68231" y="0"/>
                    <a:pt x="0" y="68231"/>
                    <a:pt x="0" y="152400"/>
                  </a:cubicBezTo>
                  <a:cubicBezTo>
                    <a:pt x="0" y="236569"/>
                    <a:pt x="68231" y="304800"/>
                    <a:pt x="152400" y="304800"/>
                  </a:cubicBezTo>
                  <a:cubicBezTo>
                    <a:pt x="236569" y="304800"/>
                    <a:pt x="304800" y="236569"/>
                    <a:pt x="304800" y="152400"/>
                  </a:cubicBezTo>
                  <a:cubicBezTo>
                    <a:pt x="304700" y="68273"/>
                    <a:pt x="236527" y="100"/>
                    <a:pt x="152400" y="0"/>
                  </a:cubicBezTo>
                  <a:close/>
                  <a:moveTo>
                    <a:pt x="152400" y="285750"/>
                  </a:moveTo>
                  <a:cubicBezTo>
                    <a:pt x="78753" y="285750"/>
                    <a:pt x="19050" y="226047"/>
                    <a:pt x="19050" y="152400"/>
                  </a:cubicBezTo>
                  <a:cubicBezTo>
                    <a:pt x="19050" y="78753"/>
                    <a:pt x="78753" y="19050"/>
                    <a:pt x="152400" y="19050"/>
                  </a:cubicBezTo>
                  <a:cubicBezTo>
                    <a:pt x="226047" y="19050"/>
                    <a:pt x="285750" y="78753"/>
                    <a:pt x="285750" y="152400"/>
                  </a:cubicBezTo>
                  <a:cubicBezTo>
                    <a:pt x="285666" y="226012"/>
                    <a:pt x="226012" y="285666"/>
                    <a:pt x="152400" y="285750"/>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0C2347CD-4060-98E5-1175-5D9918475CF5}"/>
                </a:ext>
              </a:extLst>
            </p:cNvPr>
            <p:cNvSpPr/>
            <p:nvPr/>
          </p:nvSpPr>
          <p:spPr>
            <a:xfrm>
              <a:off x="6230876" y="3165090"/>
              <a:ext cx="175402" cy="124977"/>
            </a:xfrm>
            <a:custGeom>
              <a:avLst/>
              <a:gdLst>
                <a:gd name="connsiteX0" fmla="*/ 63884 w 175402"/>
                <a:gd name="connsiteY0" fmla="*/ 98041 h 124977"/>
                <a:gd name="connsiteX1" fmla="*/ 13478 w 175402"/>
                <a:gd name="connsiteY1" fmla="*/ 47625 h 124977"/>
                <a:gd name="connsiteX2" fmla="*/ 0 w 175402"/>
                <a:gd name="connsiteY2" fmla="*/ 61093 h 124977"/>
                <a:gd name="connsiteX3" fmla="*/ 63884 w 175402"/>
                <a:gd name="connsiteY3" fmla="*/ 124978 h 124977"/>
                <a:gd name="connsiteX4" fmla="*/ 175403 w 175402"/>
                <a:gd name="connsiteY4" fmla="*/ 13468 h 124977"/>
                <a:gd name="connsiteX5" fmla="*/ 161925 w 175402"/>
                <a:gd name="connsiteY5" fmla="*/ 0 h 124977"/>
                <a:gd name="connsiteX6" fmla="*/ 63884 w 175402"/>
                <a:gd name="connsiteY6" fmla="*/ 98041 h 12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02" h="124977">
                  <a:moveTo>
                    <a:pt x="63884" y="98041"/>
                  </a:moveTo>
                  <a:lnTo>
                    <a:pt x="13478" y="47625"/>
                  </a:lnTo>
                  <a:lnTo>
                    <a:pt x="0" y="61093"/>
                  </a:lnTo>
                  <a:lnTo>
                    <a:pt x="63884" y="124978"/>
                  </a:lnTo>
                  <a:lnTo>
                    <a:pt x="175403" y="13468"/>
                  </a:lnTo>
                  <a:lnTo>
                    <a:pt x="161925" y="0"/>
                  </a:lnTo>
                  <a:lnTo>
                    <a:pt x="63884" y="98041"/>
                  </a:lnTo>
                  <a:close/>
                </a:path>
              </a:pathLst>
            </a:custGeom>
            <a:grpFill/>
            <a:ln w="9525" cap="flat">
              <a:noFill/>
              <a:prstDash val="solid"/>
              <a:miter/>
            </a:ln>
          </p:spPr>
          <p:txBody>
            <a:bodyPr rtlCol="0" anchor="ctr"/>
            <a:lstStyle/>
            <a:p>
              <a:endParaRPr lang="en-US" dirty="0"/>
            </a:p>
          </p:txBody>
        </p:sp>
      </p:grpSp>
      <p:sp>
        <p:nvSpPr>
          <p:cNvPr id="70" name="TextBox 69">
            <a:extLst>
              <a:ext uri="{FF2B5EF4-FFF2-40B4-BE49-F238E27FC236}">
                <a16:creationId xmlns:a16="http://schemas.microsoft.com/office/drawing/2014/main" id="{0155DE3C-8714-DA91-50DC-81BC22948E41}"/>
              </a:ext>
            </a:extLst>
          </p:cNvPr>
          <p:cNvSpPr txBox="1"/>
          <p:nvPr/>
        </p:nvSpPr>
        <p:spPr>
          <a:xfrm>
            <a:off x="5559056" y="2831024"/>
            <a:ext cx="1897104" cy="738664"/>
          </a:xfrm>
          <a:prstGeom prst="rect">
            <a:avLst/>
          </a:prstGeom>
          <a:noFill/>
        </p:spPr>
        <p:txBody>
          <a:bodyPr wrap="square" rtlCol="0">
            <a:spAutoFit/>
          </a:bodyPr>
          <a:lstStyle/>
          <a:p>
            <a:r>
              <a:rPr lang="en-US" sz="1400" dirty="0"/>
              <a:t>Connect with local organization that can be the SME</a:t>
            </a:r>
          </a:p>
        </p:txBody>
      </p:sp>
      <p:grpSp>
        <p:nvGrpSpPr>
          <p:cNvPr id="71" name="Group 70">
            <a:extLst>
              <a:ext uri="{FF2B5EF4-FFF2-40B4-BE49-F238E27FC236}">
                <a16:creationId xmlns:a16="http://schemas.microsoft.com/office/drawing/2014/main" id="{5A28CCF0-335A-683C-C67A-57B250947FBD}"/>
              </a:ext>
            </a:extLst>
          </p:cNvPr>
          <p:cNvGrpSpPr/>
          <p:nvPr/>
        </p:nvGrpSpPr>
        <p:grpSpPr>
          <a:xfrm>
            <a:off x="5254873" y="3723914"/>
            <a:ext cx="279826" cy="279827"/>
            <a:chOff x="6170935" y="3076575"/>
            <a:chExt cx="304799" cy="304800"/>
          </a:xfrm>
          <a:solidFill>
            <a:schemeClr val="accent4"/>
          </a:solidFill>
        </p:grpSpPr>
        <p:sp>
          <p:nvSpPr>
            <p:cNvPr id="72" name="Freeform: Shape 71">
              <a:extLst>
                <a:ext uri="{FF2B5EF4-FFF2-40B4-BE49-F238E27FC236}">
                  <a16:creationId xmlns:a16="http://schemas.microsoft.com/office/drawing/2014/main" id="{BC560152-F05E-140A-F905-8C485495CBD3}"/>
                </a:ext>
              </a:extLst>
            </p:cNvPr>
            <p:cNvSpPr/>
            <p:nvPr/>
          </p:nvSpPr>
          <p:spPr>
            <a:xfrm>
              <a:off x="6170935" y="3076575"/>
              <a:ext cx="304799" cy="304800"/>
            </a:xfrm>
            <a:custGeom>
              <a:avLst/>
              <a:gdLst>
                <a:gd name="connsiteX0" fmla="*/ 152400 w 304799"/>
                <a:gd name="connsiteY0" fmla="*/ 0 h 304800"/>
                <a:gd name="connsiteX1" fmla="*/ 0 w 304799"/>
                <a:gd name="connsiteY1" fmla="*/ 152400 h 304800"/>
                <a:gd name="connsiteX2" fmla="*/ 152400 w 304799"/>
                <a:gd name="connsiteY2" fmla="*/ 304800 h 304800"/>
                <a:gd name="connsiteX3" fmla="*/ 304800 w 304799"/>
                <a:gd name="connsiteY3" fmla="*/ 152400 h 304800"/>
                <a:gd name="connsiteX4" fmla="*/ 152400 w 304799"/>
                <a:gd name="connsiteY4" fmla="*/ 0 h 304800"/>
                <a:gd name="connsiteX5" fmla="*/ 152400 w 304799"/>
                <a:gd name="connsiteY5" fmla="*/ 285750 h 304800"/>
                <a:gd name="connsiteX6" fmla="*/ 19050 w 304799"/>
                <a:gd name="connsiteY6" fmla="*/ 152400 h 304800"/>
                <a:gd name="connsiteX7" fmla="*/ 152400 w 304799"/>
                <a:gd name="connsiteY7" fmla="*/ 19050 h 304800"/>
                <a:gd name="connsiteX8" fmla="*/ 285750 w 304799"/>
                <a:gd name="connsiteY8" fmla="*/ 152400 h 304800"/>
                <a:gd name="connsiteX9" fmla="*/ 152400 w 304799"/>
                <a:gd name="connsiteY9" fmla="*/ 2857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799" h="304800">
                  <a:moveTo>
                    <a:pt x="152400" y="0"/>
                  </a:moveTo>
                  <a:cubicBezTo>
                    <a:pt x="68231" y="0"/>
                    <a:pt x="0" y="68231"/>
                    <a:pt x="0" y="152400"/>
                  </a:cubicBezTo>
                  <a:cubicBezTo>
                    <a:pt x="0" y="236569"/>
                    <a:pt x="68231" y="304800"/>
                    <a:pt x="152400" y="304800"/>
                  </a:cubicBezTo>
                  <a:cubicBezTo>
                    <a:pt x="236569" y="304800"/>
                    <a:pt x="304800" y="236569"/>
                    <a:pt x="304800" y="152400"/>
                  </a:cubicBezTo>
                  <a:cubicBezTo>
                    <a:pt x="304700" y="68273"/>
                    <a:pt x="236527" y="100"/>
                    <a:pt x="152400" y="0"/>
                  </a:cubicBezTo>
                  <a:close/>
                  <a:moveTo>
                    <a:pt x="152400" y="285750"/>
                  </a:moveTo>
                  <a:cubicBezTo>
                    <a:pt x="78753" y="285750"/>
                    <a:pt x="19050" y="226047"/>
                    <a:pt x="19050" y="152400"/>
                  </a:cubicBezTo>
                  <a:cubicBezTo>
                    <a:pt x="19050" y="78753"/>
                    <a:pt x="78753" y="19050"/>
                    <a:pt x="152400" y="19050"/>
                  </a:cubicBezTo>
                  <a:cubicBezTo>
                    <a:pt x="226047" y="19050"/>
                    <a:pt x="285750" y="78753"/>
                    <a:pt x="285750" y="152400"/>
                  </a:cubicBezTo>
                  <a:cubicBezTo>
                    <a:pt x="285666" y="226012"/>
                    <a:pt x="226012" y="285666"/>
                    <a:pt x="152400" y="285750"/>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3F21F1BD-EF99-5F59-96C6-55C22B4E5857}"/>
                </a:ext>
              </a:extLst>
            </p:cNvPr>
            <p:cNvSpPr/>
            <p:nvPr/>
          </p:nvSpPr>
          <p:spPr>
            <a:xfrm>
              <a:off x="6230876" y="3165090"/>
              <a:ext cx="175402" cy="124977"/>
            </a:xfrm>
            <a:custGeom>
              <a:avLst/>
              <a:gdLst>
                <a:gd name="connsiteX0" fmla="*/ 63884 w 175402"/>
                <a:gd name="connsiteY0" fmla="*/ 98041 h 124977"/>
                <a:gd name="connsiteX1" fmla="*/ 13478 w 175402"/>
                <a:gd name="connsiteY1" fmla="*/ 47625 h 124977"/>
                <a:gd name="connsiteX2" fmla="*/ 0 w 175402"/>
                <a:gd name="connsiteY2" fmla="*/ 61093 h 124977"/>
                <a:gd name="connsiteX3" fmla="*/ 63884 w 175402"/>
                <a:gd name="connsiteY3" fmla="*/ 124978 h 124977"/>
                <a:gd name="connsiteX4" fmla="*/ 175403 w 175402"/>
                <a:gd name="connsiteY4" fmla="*/ 13468 h 124977"/>
                <a:gd name="connsiteX5" fmla="*/ 161925 w 175402"/>
                <a:gd name="connsiteY5" fmla="*/ 0 h 124977"/>
                <a:gd name="connsiteX6" fmla="*/ 63884 w 175402"/>
                <a:gd name="connsiteY6" fmla="*/ 98041 h 12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02" h="124977">
                  <a:moveTo>
                    <a:pt x="63884" y="98041"/>
                  </a:moveTo>
                  <a:lnTo>
                    <a:pt x="13478" y="47625"/>
                  </a:lnTo>
                  <a:lnTo>
                    <a:pt x="0" y="61093"/>
                  </a:lnTo>
                  <a:lnTo>
                    <a:pt x="63884" y="124978"/>
                  </a:lnTo>
                  <a:lnTo>
                    <a:pt x="175403" y="13468"/>
                  </a:lnTo>
                  <a:lnTo>
                    <a:pt x="161925" y="0"/>
                  </a:lnTo>
                  <a:lnTo>
                    <a:pt x="63884" y="98041"/>
                  </a:lnTo>
                  <a:close/>
                </a:path>
              </a:pathLst>
            </a:custGeom>
            <a:grpFill/>
            <a:ln w="9525" cap="flat">
              <a:noFill/>
              <a:prstDash val="solid"/>
              <a:miter/>
            </a:ln>
          </p:spPr>
          <p:txBody>
            <a:bodyPr rtlCol="0" anchor="ctr"/>
            <a:lstStyle/>
            <a:p>
              <a:endParaRPr lang="en-US" dirty="0"/>
            </a:p>
          </p:txBody>
        </p:sp>
      </p:grpSp>
      <p:sp>
        <p:nvSpPr>
          <p:cNvPr id="74" name="TextBox 73">
            <a:extLst>
              <a:ext uri="{FF2B5EF4-FFF2-40B4-BE49-F238E27FC236}">
                <a16:creationId xmlns:a16="http://schemas.microsoft.com/office/drawing/2014/main" id="{E5396B75-4038-B859-FC17-7EB66FCB9B93}"/>
              </a:ext>
            </a:extLst>
          </p:cNvPr>
          <p:cNvSpPr txBox="1"/>
          <p:nvPr/>
        </p:nvSpPr>
        <p:spPr>
          <a:xfrm>
            <a:off x="5552865" y="3666619"/>
            <a:ext cx="1772576" cy="738664"/>
          </a:xfrm>
          <a:prstGeom prst="rect">
            <a:avLst/>
          </a:prstGeom>
          <a:noFill/>
        </p:spPr>
        <p:txBody>
          <a:bodyPr wrap="square" rtlCol="0">
            <a:spAutoFit/>
          </a:bodyPr>
          <a:lstStyle/>
          <a:p>
            <a:r>
              <a:rPr lang="en-US" sz="1400" dirty="0"/>
              <a:t>LinkedIn learning to gain unconscious bias training</a:t>
            </a:r>
          </a:p>
        </p:txBody>
      </p:sp>
      <p:cxnSp>
        <p:nvCxnSpPr>
          <p:cNvPr id="83" name="Straight Connector 82">
            <a:extLst>
              <a:ext uri="{FF2B5EF4-FFF2-40B4-BE49-F238E27FC236}">
                <a16:creationId xmlns:a16="http://schemas.microsoft.com/office/drawing/2014/main" id="{6656DED9-484A-0D51-C503-09515C300E2E}"/>
              </a:ext>
            </a:extLst>
          </p:cNvPr>
          <p:cNvCxnSpPr>
            <a:cxnSpLocks/>
          </p:cNvCxnSpPr>
          <p:nvPr/>
        </p:nvCxnSpPr>
        <p:spPr>
          <a:xfrm>
            <a:off x="5159033" y="4459273"/>
            <a:ext cx="21755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BFD2CDB7-0E79-1C54-A7E8-9E3CF3117A14}"/>
              </a:ext>
            </a:extLst>
          </p:cNvPr>
          <p:cNvGrpSpPr/>
          <p:nvPr/>
        </p:nvGrpSpPr>
        <p:grpSpPr>
          <a:xfrm>
            <a:off x="7647790" y="2967428"/>
            <a:ext cx="279826" cy="279827"/>
            <a:chOff x="6170935" y="3076575"/>
            <a:chExt cx="304799" cy="304800"/>
          </a:xfrm>
          <a:solidFill>
            <a:schemeClr val="accent2"/>
          </a:solidFill>
        </p:grpSpPr>
        <p:sp>
          <p:nvSpPr>
            <p:cNvPr id="87" name="Freeform: Shape 86">
              <a:extLst>
                <a:ext uri="{FF2B5EF4-FFF2-40B4-BE49-F238E27FC236}">
                  <a16:creationId xmlns:a16="http://schemas.microsoft.com/office/drawing/2014/main" id="{39E377ED-04D4-4434-D4DC-B5F70E3A7073}"/>
                </a:ext>
              </a:extLst>
            </p:cNvPr>
            <p:cNvSpPr/>
            <p:nvPr/>
          </p:nvSpPr>
          <p:spPr>
            <a:xfrm>
              <a:off x="6170935" y="3076575"/>
              <a:ext cx="304799" cy="304800"/>
            </a:xfrm>
            <a:custGeom>
              <a:avLst/>
              <a:gdLst>
                <a:gd name="connsiteX0" fmla="*/ 152400 w 304799"/>
                <a:gd name="connsiteY0" fmla="*/ 0 h 304800"/>
                <a:gd name="connsiteX1" fmla="*/ 0 w 304799"/>
                <a:gd name="connsiteY1" fmla="*/ 152400 h 304800"/>
                <a:gd name="connsiteX2" fmla="*/ 152400 w 304799"/>
                <a:gd name="connsiteY2" fmla="*/ 304800 h 304800"/>
                <a:gd name="connsiteX3" fmla="*/ 304800 w 304799"/>
                <a:gd name="connsiteY3" fmla="*/ 152400 h 304800"/>
                <a:gd name="connsiteX4" fmla="*/ 152400 w 304799"/>
                <a:gd name="connsiteY4" fmla="*/ 0 h 304800"/>
                <a:gd name="connsiteX5" fmla="*/ 152400 w 304799"/>
                <a:gd name="connsiteY5" fmla="*/ 285750 h 304800"/>
                <a:gd name="connsiteX6" fmla="*/ 19050 w 304799"/>
                <a:gd name="connsiteY6" fmla="*/ 152400 h 304800"/>
                <a:gd name="connsiteX7" fmla="*/ 152400 w 304799"/>
                <a:gd name="connsiteY7" fmla="*/ 19050 h 304800"/>
                <a:gd name="connsiteX8" fmla="*/ 285750 w 304799"/>
                <a:gd name="connsiteY8" fmla="*/ 152400 h 304800"/>
                <a:gd name="connsiteX9" fmla="*/ 152400 w 304799"/>
                <a:gd name="connsiteY9" fmla="*/ 2857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799" h="304800">
                  <a:moveTo>
                    <a:pt x="152400" y="0"/>
                  </a:moveTo>
                  <a:cubicBezTo>
                    <a:pt x="68231" y="0"/>
                    <a:pt x="0" y="68231"/>
                    <a:pt x="0" y="152400"/>
                  </a:cubicBezTo>
                  <a:cubicBezTo>
                    <a:pt x="0" y="236569"/>
                    <a:pt x="68231" y="304800"/>
                    <a:pt x="152400" y="304800"/>
                  </a:cubicBezTo>
                  <a:cubicBezTo>
                    <a:pt x="236569" y="304800"/>
                    <a:pt x="304800" y="236569"/>
                    <a:pt x="304800" y="152400"/>
                  </a:cubicBezTo>
                  <a:cubicBezTo>
                    <a:pt x="304700" y="68273"/>
                    <a:pt x="236527" y="100"/>
                    <a:pt x="152400" y="0"/>
                  </a:cubicBezTo>
                  <a:close/>
                  <a:moveTo>
                    <a:pt x="152400" y="285750"/>
                  </a:moveTo>
                  <a:cubicBezTo>
                    <a:pt x="78753" y="285750"/>
                    <a:pt x="19050" y="226047"/>
                    <a:pt x="19050" y="152400"/>
                  </a:cubicBezTo>
                  <a:cubicBezTo>
                    <a:pt x="19050" y="78753"/>
                    <a:pt x="78753" y="19050"/>
                    <a:pt x="152400" y="19050"/>
                  </a:cubicBezTo>
                  <a:cubicBezTo>
                    <a:pt x="226047" y="19050"/>
                    <a:pt x="285750" y="78753"/>
                    <a:pt x="285750" y="152400"/>
                  </a:cubicBezTo>
                  <a:cubicBezTo>
                    <a:pt x="285666" y="226012"/>
                    <a:pt x="226012" y="285666"/>
                    <a:pt x="152400" y="285750"/>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8A676D66-71FE-21F3-60D2-D9350ED15520}"/>
                </a:ext>
              </a:extLst>
            </p:cNvPr>
            <p:cNvSpPr/>
            <p:nvPr/>
          </p:nvSpPr>
          <p:spPr>
            <a:xfrm>
              <a:off x="6230876" y="3165090"/>
              <a:ext cx="175402" cy="124977"/>
            </a:xfrm>
            <a:custGeom>
              <a:avLst/>
              <a:gdLst>
                <a:gd name="connsiteX0" fmla="*/ 63884 w 175402"/>
                <a:gd name="connsiteY0" fmla="*/ 98041 h 124977"/>
                <a:gd name="connsiteX1" fmla="*/ 13478 w 175402"/>
                <a:gd name="connsiteY1" fmla="*/ 47625 h 124977"/>
                <a:gd name="connsiteX2" fmla="*/ 0 w 175402"/>
                <a:gd name="connsiteY2" fmla="*/ 61093 h 124977"/>
                <a:gd name="connsiteX3" fmla="*/ 63884 w 175402"/>
                <a:gd name="connsiteY3" fmla="*/ 124978 h 124977"/>
                <a:gd name="connsiteX4" fmla="*/ 175403 w 175402"/>
                <a:gd name="connsiteY4" fmla="*/ 13468 h 124977"/>
                <a:gd name="connsiteX5" fmla="*/ 161925 w 175402"/>
                <a:gd name="connsiteY5" fmla="*/ 0 h 124977"/>
                <a:gd name="connsiteX6" fmla="*/ 63884 w 175402"/>
                <a:gd name="connsiteY6" fmla="*/ 98041 h 12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02" h="124977">
                  <a:moveTo>
                    <a:pt x="63884" y="98041"/>
                  </a:moveTo>
                  <a:lnTo>
                    <a:pt x="13478" y="47625"/>
                  </a:lnTo>
                  <a:lnTo>
                    <a:pt x="0" y="61093"/>
                  </a:lnTo>
                  <a:lnTo>
                    <a:pt x="63884" y="124978"/>
                  </a:lnTo>
                  <a:lnTo>
                    <a:pt x="175403" y="13468"/>
                  </a:lnTo>
                  <a:lnTo>
                    <a:pt x="161925" y="0"/>
                  </a:lnTo>
                  <a:lnTo>
                    <a:pt x="63884" y="98041"/>
                  </a:lnTo>
                  <a:close/>
                </a:path>
              </a:pathLst>
            </a:custGeom>
            <a:grpFill/>
            <a:ln w="9525" cap="flat">
              <a:noFill/>
              <a:prstDash val="solid"/>
              <a:miter/>
            </a:ln>
          </p:spPr>
          <p:txBody>
            <a:bodyPr rtlCol="0" anchor="ctr"/>
            <a:lstStyle/>
            <a:p>
              <a:endParaRPr lang="en-US" dirty="0"/>
            </a:p>
          </p:txBody>
        </p:sp>
      </p:grpSp>
      <p:sp>
        <p:nvSpPr>
          <p:cNvPr id="89" name="TextBox 88">
            <a:extLst>
              <a:ext uri="{FF2B5EF4-FFF2-40B4-BE49-F238E27FC236}">
                <a16:creationId xmlns:a16="http://schemas.microsoft.com/office/drawing/2014/main" id="{6B406724-302B-0210-0201-81022DD3B94E}"/>
              </a:ext>
            </a:extLst>
          </p:cNvPr>
          <p:cNvSpPr txBox="1"/>
          <p:nvPr/>
        </p:nvSpPr>
        <p:spPr>
          <a:xfrm>
            <a:off x="7951973" y="2911928"/>
            <a:ext cx="1578985" cy="307777"/>
          </a:xfrm>
          <a:prstGeom prst="rect">
            <a:avLst/>
          </a:prstGeom>
          <a:noFill/>
        </p:spPr>
        <p:txBody>
          <a:bodyPr wrap="square" rtlCol="0">
            <a:spAutoFit/>
          </a:bodyPr>
          <a:lstStyle/>
          <a:p>
            <a:r>
              <a:rPr lang="en-US" sz="1400" dirty="0"/>
              <a:t>Email </a:t>
            </a:r>
          </a:p>
        </p:txBody>
      </p:sp>
      <p:grpSp>
        <p:nvGrpSpPr>
          <p:cNvPr id="90" name="Group 89">
            <a:extLst>
              <a:ext uri="{FF2B5EF4-FFF2-40B4-BE49-F238E27FC236}">
                <a16:creationId xmlns:a16="http://schemas.microsoft.com/office/drawing/2014/main" id="{115016CE-676F-3737-58F9-2D5202F17523}"/>
              </a:ext>
            </a:extLst>
          </p:cNvPr>
          <p:cNvGrpSpPr/>
          <p:nvPr/>
        </p:nvGrpSpPr>
        <p:grpSpPr>
          <a:xfrm>
            <a:off x="7647790" y="3723914"/>
            <a:ext cx="279826" cy="279827"/>
            <a:chOff x="6170935" y="3076575"/>
            <a:chExt cx="304799" cy="304800"/>
          </a:xfrm>
          <a:solidFill>
            <a:schemeClr val="accent2"/>
          </a:solidFill>
        </p:grpSpPr>
        <p:sp>
          <p:nvSpPr>
            <p:cNvPr id="91" name="Freeform: Shape 90">
              <a:extLst>
                <a:ext uri="{FF2B5EF4-FFF2-40B4-BE49-F238E27FC236}">
                  <a16:creationId xmlns:a16="http://schemas.microsoft.com/office/drawing/2014/main" id="{F1A79349-2164-6995-7386-7AEFD904AEC8}"/>
                </a:ext>
              </a:extLst>
            </p:cNvPr>
            <p:cNvSpPr/>
            <p:nvPr/>
          </p:nvSpPr>
          <p:spPr>
            <a:xfrm>
              <a:off x="6170935" y="3076575"/>
              <a:ext cx="304799" cy="304800"/>
            </a:xfrm>
            <a:custGeom>
              <a:avLst/>
              <a:gdLst>
                <a:gd name="connsiteX0" fmla="*/ 152400 w 304799"/>
                <a:gd name="connsiteY0" fmla="*/ 0 h 304800"/>
                <a:gd name="connsiteX1" fmla="*/ 0 w 304799"/>
                <a:gd name="connsiteY1" fmla="*/ 152400 h 304800"/>
                <a:gd name="connsiteX2" fmla="*/ 152400 w 304799"/>
                <a:gd name="connsiteY2" fmla="*/ 304800 h 304800"/>
                <a:gd name="connsiteX3" fmla="*/ 304800 w 304799"/>
                <a:gd name="connsiteY3" fmla="*/ 152400 h 304800"/>
                <a:gd name="connsiteX4" fmla="*/ 152400 w 304799"/>
                <a:gd name="connsiteY4" fmla="*/ 0 h 304800"/>
                <a:gd name="connsiteX5" fmla="*/ 152400 w 304799"/>
                <a:gd name="connsiteY5" fmla="*/ 285750 h 304800"/>
                <a:gd name="connsiteX6" fmla="*/ 19050 w 304799"/>
                <a:gd name="connsiteY6" fmla="*/ 152400 h 304800"/>
                <a:gd name="connsiteX7" fmla="*/ 152400 w 304799"/>
                <a:gd name="connsiteY7" fmla="*/ 19050 h 304800"/>
                <a:gd name="connsiteX8" fmla="*/ 285750 w 304799"/>
                <a:gd name="connsiteY8" fmla="*/ 152400 h 304800"/>
                <a:gd name="connsiteX9" fmla="*/ 152400 w 304799"/>
                <a:gd name="connsiteY9" fmla="*/ 2857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799" h="304800">
                  <a:moveTo>
                    <a:pt x="152400" y="0"/>
                  </a:moveTo>
                  <a:cubicBezTo>
                    <a:pt x="68231" y="0"/>
                    <a:pt x="0" y="68231"/>
                    <a:pt x="0" y="152400"/>
                  </a:cubicBezTo>
                  <a:cubicBezTo>
                    <a:pt x="0" y="236569"/>
                    <a:pt x="68231" y="304800"/>
                    <a:pt x="152400" y="304800"/>
                  </a:cubicBezTo>
                  <a:cubicBezTo>
                    <a:pt x="236569" y="304800"/>
                    <a:pt x="304800" y="236569"/>
                    <a:pt x="304800" y="152400"/>
                  </a:cubicBezTo>
                  <a:cubicBezTo>
                    <a:pt x="304700" y="68273"/>
                    <a:pt x="236527" y="100"/>
                    <a:pt x="152400" y="0"/>
                  </a:cubicBezTo>
                  <a:close/>
                  <a:moveTo>
                    <a:pt x="152400" y="285750"/>
                  </a:moveTo>
                  <a:cubicBezTo>
                    <a:pt x="78753" y="285750"/>
                    <a:pt x="19050" y="226047"/>
                    <a:pt x="19050" y="152400"/>
                  </a:cubicBezTo>
                  <a:cubicBezTo>
                    <a:pt x="19050" y="78753"/>
                    <a:pt x="78753" y="19050"/>
                    <a:pt x="152400" y="19050"/>
                  </a:cubicBezTo>
                  <a:cubicBezTo>
                    <a:pt x="226047" y="19050"/>
                    <a:pt x="285750" y="78753"/>
                    <a:pt x="285750" y="152400"/>
                  </a:cubicBezTo>
                  <a:cubicBezTo>
                    <a:pt x="285666" y="226012"/>
                    <a:pt x="226012" y="285666"/>
                    <a:pt x="152400" y="285750"/>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E5B0256E-4AD8-BBAC-879D-83F19E8281F4}"/>
                </a:ext>
              </a:extLst>
            </p:cNvPr>
            <p:cNvSpPr/>
            <p:nvPr/>
          </p:nvSpPr>
          <p:spPr>
            <a:xfrm>
              <a:off x="6230876" y="3165090"/>
              <a:ext cx="175402" cy="124977"/>
            </a:xfrm>
            <a:custGeom>
              <a:avLst/>
              <a:gdLst>
                <a:gd name="connsiteX0" fmla="*/ 63884 w 175402"/>
                <a:gd name="connsiteY0" fmla="*/ 98041 h 124977"/>
                <a:gd name="connsiteX1" fmla="*/ 13478 w 175402"/>
                <a:gd name="connsiteY1" fmla="*/ 47625 h 124977"/>
                <a:gd name="connsiteX2" fmla="*/ 0 w 175402"/>
                <a:gd name="connsiteY2" fmla="*/ 61093 h 124977"/>
                <a:gd name="connsiteX3" fmla="*/ 63884 w 175402"/>
                <a:gd name="connsiteY3" fmla="*/ 124978 h 124977"/>
                <a:gd name="connsiteX4" fmla="*/ 175403 w 175402"/>
                <a:gd name="connsiteY4" fmla="*/ 13468 h 124977"/>
                <a:gd name="connsiteX5" fmla="*/ 161925 w 175402"/>
                <a:gd name="connsiteY5" fmla="*/ 0 h 124977"/>
                <a:gd name="connsiteX6" fmla="*/ 63884 w 175402"/>
                <a:gd name="connsiteY6" fmla="*/ 98041 h 12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02" h="124977">
                  <a:moveTo>
                    <a:pt x="63884" y="98041"/>
                  </a:moveTo>
                  <a:lnTo>
                    <a:pt x="13478" y="47625"/>
                  </a:lnTo>
                  <a:lnTo>
                    <a:pt x="0" y="61093"/>
                  </a:lnTo>
                  <a:lnTo>
                    <a:pt x="63884" y="124978"/>
                  </a:lnTo>
                  <a:lnTo>
                    <a:pt x="175403" y="13468"/>
                  </a:lnTo>
                  <a:lnTo>
                    <a:pt x="161925" y="0"/>
                  </a:lnTo>
                  <a:lnTo>
                    <a:pt x="63884" y="98041"/>
                  </a:lnTo>
                  <a:close/>
                </a:path>
              </a:pathLst>
            </a:custGeom>
            <a:grpFill/>
            <a:ln w="9525" cap="flat">
              <a:noFill/>
              <a:prstDash val="solid"/>
              <a:miter/>
            </a:ln>
          </p:spPr>
          <p:txBody>
            <a:bodyPr rtlCol="0" anchor="ctr"/>
            <a:lstStyle/>
            <a:p>
              <a:endParaRPr lang="en-US" dirty="0"/>
            </a:p>
          </p:txBody>
        </p:sp>
      </p:grpSp>
      <p:sp>
        <p:nvSpPr>
          <p:cNvPr id="93" name="TextBox 92">
            <a:extLst>
              <a:ext uri="{FF2B5EF4-FFF2-40B4-BE49-F238E27FC236}">
                <a16:creationId xmlns:a16="http://schemas.microsoft.com/office/drawing/2014/main" id="{D102E289-ADE4-34CB-A20F-096C626B25C5}"/>
              </a:ext>
            </a:extLst>
          </p:cNvPr>
          <p:cNvSpPr txBox="1"/>
          <p:nvPr/>
        </p:nvSpPr>
        <p:spPr>
          <a:xfrm>
            <a:off x="7951973" y="3668414"/>
            <a:ext cx="1578985" cy="523220"/>
          </a:xfrm>
          <a:prstGeom prst="rect">
            <a:avLst/>
          </a:prstGeom>
          <a:noFill/>
        </p:spPr>
        <p:txBody>
          <a:bodyPr wrap="square" rtlCol="0">
            <a:spAutoFit/>
          </a:bodyPr>
          <a:lstStyle/>
          <a:p>
            <a:r>
              <a:rPr lang="en-US" sz="1400" dirty="0"/>
              <a:t>Bi-weekly meetings.</a:t>
            </a:r>
          </a:p>
        </p:txBody>
      </p:sp>
      <p:cxnSp>
        <p:nvCxnSpPr>
          <p:cNvPr id="94" name="Straight Connector 93">
            <a:extLst>
              <a:ext uri="{FF2B5EF4-FFF2-40B4-BE49-F238E27FC236}">
                <a16:creationId xmlns:a16="http://schemas.microsoft.com/office/drawing/2014/main" id="{A22E64D9-6450-15BE-2314-B2FCD3303CB4}"/>
              </a:ext>
            </a:extLst>
          </p:cNvPr>
          <p:cNvCxnSpPr>
            <a:cxnSpLocks/>
          </p:cNvCxnSpPr>
          <p:nvPr/>
        </p:nvCxnSpPr>
        <p:spPr>
          <a:xfrm>
            <a:off x="7606299" y="4459273"/>
            <a:ext cx="18885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4" name="Freeform: Shape 113">
            <a:extLst>
              <a:ext uri="{FF2B5EF4-FFF2-40B4-BE49-F238E27FC236}">
                <a16:creationId xmlns:a16="http://schemas.microsoft.com/office/drawing/2014/main" id="{237E0093-22CF-CEBB-01A5-A3D6A9AB9D4E}"/>
              </a:ext>
            </a:extLst>
          </p:cNvPr>
          <p:cNvSpPr/>
          <p:nvPr/>
        </p:nvSpPr>
        <p:spPr>
          <a:xfrm>
            <a:off x="9777618" y="3403199"/>
            <a:ext cx="416382" cy="416382"/>
          </a:xfrm>
          <a:custGeom>
            <a:avLst/>
            <a:gdLst>
              <a:gd name="connsiteX0" fmla="*/ 147638 w 295275"/>
              <a:gd name="connsiteY0" fmla="*/ 0 h 295275"/>
              <a:gd name="connsiteX1" fmla="*/ 0 w 295275"/>
              <a:gd name="connsiteY1" fmla="*/ 147638 h 295275"/>
              <a:gd name="connsiteX2" fmla="*/ 147638 w 295275"/>
              <a:gd name="connsiteY2" fmla="*/ 295275 h 295275"/>
              <a:gd name="connsiteX3" fmla="*/ 295275 w 295275"/>
              <a:gd name="connsiteY3" fmla="*/ 147638 h 295275"/>
              <a:gd name="connsiteX4" fmla="*/ 147638 w 295275"/>
              <a:gd name="connsiteY4" fmla="*/ 0 h 295275"/>
              <a:gd name="connsiteX5" fmla="*/ 72390 w 295275"/>
              <a:gd name="connsiteY5" fmla="*/ 251460 h 295275"/>
              <a:gd name="connsiteX6" fmla="*/ 153352 w 295275"/>
              <a:gd name="connsiteY6" fmla="*/ 181927 h 295275"/>
              <a:gd name="connsiteX7" fmla="*/ 222885 w 295275"/>
              <a:gd name="connsiteY7" fmla="*/ 251460 h 295275"/>
              <a:gd name="connsiteX8" fmla="*/ 72390 w 295275"/>
              <a:gd name="connsiteY8" fmla="*/ 251460 h 295275"/>
              <a:gd name="connsiteX9" fmla="*/ 111443 w 295275"/>
              <a:gd name="connsiteY9" fmla="*/ 126682 h 295275"/>
              <a:gd name="connsiteX10" fmla="*/ 147638 w 295275"/>
              <a:gd name="connsiteY10" fmla="*/ 90488 h 295275"/>
              <a:gd name="connsiteX11" fmla="*/ 183833 w 295275"/>
              <a:gd name="connsiteY11" fmla="*/ 126682 h 295275"/>
              <a:gd name="connsiteX12" fmla="*/ 147638 w 295275"/>
              <a:gd name="connsiteY12" fmla="*/ 162878 h 295275"/>
              <a:gd name="connsiteX13" fmla="*/ 111443 w 295275"/>
              <a:gd name="connsiteY13" fmla="*/ 126682 h 295275"/>
              <a:gd name="connsiteX14" fmla="*/ 111443 w 295275"/>
              <a:gd name="connsiteY14" fmla="*/ 126682 h 295275"/>
              <a:gd name="connsiteX15" fmla="*/ 240030 w 295275"/>
              <a:gd name="connsiteY15" fmla="*/ 235268 h 295275"/>
              <a:gd name="connsiteX16" fmla="*/ 182880 w 295275"/>
              <a:gd name="connsiteY16" fmla="*/ 169545 h 295275"/>
              <a:gd name="connsiteX17" fmla="*/ 190500 w 295275"/>
              <a:gd name="connsiteY17" fmla="*/ 92393 h 295275"/>
              <a:gd name="connsiteX18" fmla="*/ 113348 w 295275"/>
              <a:gd name="connsiteY18" fmla="*/ 84773 h 295275"/>
              <a:gd name="connsiteX19" fmla="*/ 104775 w 295275"/>
              <a:gd name="connsiteY19" fmla="*/ 161925 h 295275"/>
              <a:gd name="connsiteX20" fmla="*/ 112395 w 295275"/>
              <a:gd name="connsiteY20" fmla="*/ 169545 h 295275"/>
              <a:gd name="connsiteX21" fmla="*/ 55245 w 295275"/>
              <a:gd name="connsiteY21" fmla="*/ 237173 h 295275"/>
              <a:gd name="connsiteX22" fmla="*/ 58102 w 295275"/>
              <a:gd name="connsiteY22" fmla="*/ 55245 h 295275"/>
              <a:gd name="connsiteX23" fmla="*/ 240030 w 295275"/>
              <a:gd name="connsiteY23" fmla="*/ 58103 h 295275"/>
              <a:gd name="connsiteX24" fmla="*/ 240030 w 295275"/>
              <a:gd name="connsiteY24" fmla="*/ 237173 h 295275"/>
              <a:gd name="connsiteX25" fmla="*/ 240030 w 295275"/>
              <a:gd name="connsiteY25" fmla="*/ 23526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5275" h="295275">
                <a:moveTo>
                  <a:pt x="147638" y="0"/>
                </a:moveTo>
                <a:cubicBezTo>
                  <a:pt x="65723" y="0"/>
                  <a:pt x="0" y="65723"/>
                  <a:pt x="0" y="147638"/>
                </a:cubicBezTo>
                <a:cubicBezTo>
                  <a:pt x="0" y="229552"/>
                  <a:pt x="65723" y="295275"/>
                  <a:pt x="147638" y="295275"/>
                </a:cubicBezTo>
                <a:cubicBezTo>
                  <a:pt x="229552" y="295275"/>
                  <a:pt x="295275" y="229552"/>
                  <a:pt x="295275" y="147638"/>
                </a:cubicBezTo>
                <a:cubicBezTo>
                  <a:pt x="295275" y="65723"/>
                  <a:pt x="229552" y="0"/>
                  <a:pt x="147638" y="0"/>
                </a:cubicBezTo>
                <a:close/>
                <a:moveTo>
                  <a:pt x="72390" y="251460"/>
                </a:moveTo>
                <a:cubicBezTo>
                  <a:pt x="75248" y="209550"/>
                  <a:pt x="111443" y="179070"/>
                  <a:pt x="153352" y="181927"/>
                </a:cubicBezTo>
                <a:cubicBezTo>
                  <a:pt x="190500" y="184785"/>
                  <a:pt x="220027" y="214313"/>
                  <a:pt x="222885" y="251460"/>
                </a:cubicBezTo>
                <a:cubicBezTo>
                  <a:pt x="178118" y="284798"/>
                  <a:pt x="117157" y="284798"/>
                  <a:pt x="72390" y="251460"/>
                </a:cubicBezTo>
                <a:close/>
                <a:moveTo>
                  <a:pt x="111443" y="126682"/>
                </a:moveTo>
                <a:cubicBezTo>
                  <a:pt x="111443" y="106680"/>
                  <a:pt x="127635" y="90488"/>
                  <a:pt x="147638" y="90488"/>
                </a:cubicBezTo>
                <a:cubicBezTo>
                  <a:pt x="167640" y="90488"/>
                  <a:pt x="183833" y="106680"/>
                  <a:pt x="183833" y="126682"/>
                </a:cubicBezTo>
                <a:cubicBezTo>
                  <a:pt x="183833" y="146685"/>
                  <a:pt x="167640" y="162878"/>
                  <a:pt x="147638" y="162878"/>
                </a:cubicBezTo>
                <a:cubicBezTo>
                  <a:pt x="127635" y="162878"/>
                  <a:pt x="111443" y="146685"/>
                  <a:pt x="111443" y="126682"/>
                </a:cubicBezTo>
                <a:lnTo>
                  <a:pt x="111443" y="126682"/>
                </a:lnTo>
                <a:close/>
                <a:moveTo>
                  <a:pt x="240030" y="235268"/>
                </a:moveTo>
                <a:cubicBezTo>
                  <a:pt x="233363" y="204788"/>
                  <a:pt x="211455" y="180023"/>
                  <a:pt x="182880" y="169545"/>
                </a:cubicBezTo>
                <a:cubicBezTo>
                  <a:pt x="206693" y="150495"/>
                  <a:pt x="209550" y="116205"/>
                  <a:pt x="190500" y="92393"/>
                </a:cubicBezTo>
                <a:cubicBezTo>
                  <a:pt x="171450" y="68580"/>
                  <a:pt x="137160" y="65723"/>
                  <a:pt x="113348" y="84773"/>
                </a:cubicBezTo>
                <a:cubicBezTo>
                  <a:pt x="89535" y="103823"/>
                  <a:pt x="85725" y="138113"/>
                  <a:pt x="104775" y="161925"/>
                </a:cubicBezTo>
                <a:cubicBezTo>
                  <a:pt x="106680" y="164783"/>
                  <a:pt x="109538" y="167640"/>
                  <a:pt x="112395" y="169545"/>
                </a:cubicBezTo>
                <a:cubicBezTo>
                  <a:pt x="82868" y="180975"/>
                  <a:pt x="61913" y="206693"/>
                  <a:pt x="55245" y="237173"/>
                </a:cubicBezTo>
                <a:cubicBezTo>
                  <a:pt x="5715" y="186690"/>
                  <a:pt x="6668" y="104775"/>
                  <a:pt x="58102" y="55245"/>
                </a:cubicBezTo>
                <a:cubicBezTo>
                  <a:pt x="109538" y="5715"/>
                  <a:pt x="190500" y="6667"/>
                  <a:pt x="240030" y="58103"/>
                </a:cubicBezTo>
                <a:cubicBezTo>
                  <a:pt x="288608" y="107632"/>
                  <a:pt x="288608" y="187643"/>
                  <a:pt x="240030" y="237173"/>
                </a:cubicBezTo>
                <a:cubicBezTo>
                  <a:pt x="240030" y="237173"/>
                  <a:pt x="240030" y="236220"/>
                  <a:pt x="240030" y="235268"/>
                </a:cubicBezTo>
                <a:close/>
              </a:path>
            </a:pathLst>
          </a:custGeom>
          <a:solidFill>
            <a:schemeClr val="accent4"/>
          </a:solidFill>
          <a:ln w="9525" cap="flat">
            <a:noFill/>
            <a:prstDash val="solid"/>
            <a:miter/>
          </a:ln>
        </p:spPr>
        <p:txBody>
          <a:bodyPr rtlCol="0" anchor="ctr"/>
          <a:lstStyle/>
          <a:p>
            <a:endParaRPr lang="en-US" dirty="0"/>
          </a:p>
        </p:txBody>
      </p:sp>
      <p:sp>
        <p:nvSpPr>
          <p:cNvPr id="115" name="TextBox 114">
            <a:extLst>
              <a:ext uri="{FF2B5EF4-FFF2-40B4-BE49-F238E27FC236}">
                <a16:creationId xmlns:a16="http://schemas.microsoft.com/office/drawing/2014/main" id="{31CFA3BC-1952-9C0E-E29D-EEF71B4481BD}"/>
              </a:ext>
            </a:extLst>
          </p:cNvPr>
          <p:cNvSpPr txBox="1"/>
          <p:nvPr/>
        </p:nvSpPr>
        <p:spPr>
          <a:xfrm>
            <a:off x="10299125" y="3356780"/>
            <a:ext cx="1578985" cy="523220"/>
          </a:xfrm>
          <a:prstGeom prst="rect">
            <a:avLst/>
          </a:prstGeom>
          <a:noFill/>
        </p:spPr>
        <p:txBody>
          <a:bodyPr wrap="square" rtlCol="0">
            <a:spAutoFit/>
          </a:bodyPr>
          <a:lstStyle/>
          <a:p>
            <a:r>
              <a:rPr lang="en-US" sz="1400" b="1" dirty="0"/>
              <a:t>X Leaders name</a:t>
            </a:r>
          </a:p>
          <a:p>
            <a:r>
              <a:rPr lang="en-US" sz="1400" dirty="0"/>
              <a:t>Role/Position</a:t>
            </a:r>
          </a:p>
        </p:txBody>
      </p:sp>
      <p:cxnSp>
        <p:nvCxnSpPr>
          <p:cNvPr id="118" name="Straight Connector 117">
            <a:extLst>
              <a:ext uri="{FF2B5EF4-FFF2-40B4-BE49-F238E27FC236}">
                <a16:creationId xmlns:a16="http://schemas.microsoft.com/office/drawing/2014/main" id="{385E4452-B759-1FCC-4457-1E5EF9D9B239}"/>
              </a:ext>
            </a:extLst>
          </p:cNvPr>
          <p:cNvCxnSpPr>
            <a:cxnSpLocks/>
          </p:cNvCxnSpPr>
          <p:nvPr/>
        </p:nvCxnSpPr>
        <p:spPr>
          <a:xfrm>
            <a:off x="9782860" y="4459273"/>
            <a:ext cx="174055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65C8AE-B0AC-AC9D-A17B-604F9BA4C4A2}"/>
              </a:ext>
            </a:extLst>
          </p:cNvPr>
          <p:cNvCxnSpPr>
            <a:cxnSpLocks/>
          </p:cNvCxnSpPr>
          <p:nvPr/>
        </p:nvCxnSpPr>
        <p:spPr>
          <a:xfrm>
            <a:off x="2886481" y="3561343"/>
            <a:ext cx="1656184"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BBA69F1-CCBC-A784-13B2-C9E0C86F33E9}"/>
              </a:ext>
            </a:extLst>
          </p:cNvPr>
          <p:cNvCxnSpPr>
            <a:cxnSpLocks/>
          </p:cNvCxnSpPr>
          <p:nvPr/>
        </p:nvCxnSpPr>
        <p:spPr>
          <a:xfrm>
            <a:off x="8048713" y="3552501"/>
            <a:ext cx="1482245"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4FB34C4-485C-7D94-6EF0-69D0DF042C73}"/>
              </a:ext>
            </a:extLst>
          </p:cNvPr>
          <p:cNvSpPr txBox="1"/>
          <p:nvPr/>
        </p:nvSpPr>
        <p:spPr>
          <a:xfrm>
            <a:off x="2782800" y="3723914"/>
            <a:ext cx="1978543" cy="480131"/>
          </a:xfrm>
          <a:prstGeom prst="rect">
            <a:avLst/>
          </a:prstGeom>
          <a:noFill/>
        </p:spPr>
        <p:txBody>
          <a:bodyPr wrap="square" rtlCol="0">
            <a:spAutoFit/>
          </a:bodyPr>
          <a:lstStyle/>
          <a:p>
            <a:pPr>
              <a:lnSpc>
                <a:spcPct val="90000"/>
              </a:lnSpc>
            </a:pPr>
            <a:r>
              <a:rPr lang="en-US" sz="1400" dirty="0"/>
              <a:t>Lack of unconscious bias awareness</a:t>
            </a:r>
          </a:p>
        </p:txBody>
      </p:sp>
      <p:cxnSp>
        <p:nvCxnSpPr>
          <p:cNvPr id="4" name="Straight Connector 3">
            <a:extLst>
              <a:ext uri="{FF2B5EF4-FFF2-40B4-BE49-F238E27FC236}">
                <a16:creationId xmlns:a16="http://schemas.microsoft.com/office/drawing/2014/main" id="{7A3CB3E3-0378-8C72-7B53-5C2ABBD32F59}"/>
              </a:ext>
            </a:extLst>
          </p:cNvPr>
          <p:cNvCxnSpPr>
            <a:cxnSpLocks/>
          </p:cNvCxnSpPr>
          <p:nvPr/>
        </p:nvCxnSpPr>
        <p:spPr>
          <a:xfrm>
            <a:off x="5552865" y="3599443"/>
            <a:ext cx="1482245"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35E22B0-9682-F688-A276-5C63B1443B83}"/>
              </a:ext>
            </a:extLst>
          </p:cNvPr>
          <p:cNvCxnSpPr>
            <a:cxnSpLocks/>
          </p:cNvCxnSpPr>
          <p:nvPr/>
        </p:nvCxnSpPr>
        <p:spPr>
          <a:xfrm>
            <a:off x="545107" y="4459273"/>
            <a:ext cx="21755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Arrow: Down 5">
            <a:extLst>
              <a:ext uri="{FF2B5EF4-FFF2-40B4-BE49-F238E27FC236}">
                <a16:creationId xmlns:a16="http://schemas.microsoft.com/office/drawing/2014/main" id="{F49A0129-5EBA-8D9A-3BFE-325125A026BA}"/>
              </a:ext>
            </a:extLst>
          </p:cNvPr>
          <p:cNvSpPr/>
          <p:nvPr/>
        </p:nvSpPr>
        <p:spPr>
          <a:xfrm>
            <a:off x="1122160" y="4653136"/>
            <a:ext cx="502216" cy="17281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9C6DB21F-32C5-C909-06C9-2B682A12F5EB}"/>
              </a:ext>
            </a:extLst>
          </p:cNvPr>
          <p:cNvSpPr/>
          <p:nvPr/>
        </p:nvSpPr>
        <p:spPr>
          <a:xfrm>
            <a:off x="3564821" y="4653136"/>
            <a:ext cx="502216" cy="17281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8D640DA3-851C-D3D3-C6BB-D985A697F5AC}"/>
              </a:ext>
            </a:extLst>
          </p:cNvPr>
          <p:cNvSpPr/>
          <p:nvPr/>
        </p:nvSpPr>
        <p:spPr>
          <a:xfrm>
            <a:off x="6094412" y="4653136"/>
            <a:ext cx="502216" cy="17281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611F3ED2-7366-D09A-715F-7F02446A0BFB}"/>
              </a:ext>
            </a:extLst>
          </p:cNvPr>
          <p:cNvSpPr/>
          <p:nvPr/>
        </p:nvSpPr>
        <p:spPr>
          <a:xfrm>
            <a:off x="8299455" y="4682265"/>
            <a:ext cx="502216" cy="17281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4B2D7A66-80A6-5111-0A86-DC190E2D794D}"/>
              </a:ext>
            </a:extLst>
          </p:cNvPr>
          <p:cNvSpPr/>
          <p:nvPr/>
        </p:nvSpPr>
        <p:spPr>
          <a:xfrm>
            <a:off x="10482963" y="4704664"/>
            <a:ext cx="502216" cy="17281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84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Block Arc 117">
            <a:extLst>
              <a:ext uri="{FF2B5EF4-FFF2-40B4-BE49-F238E27FC236}">
                <a16:creationId xmlns:a16="http://schemas.microsoft.com/office/drawing/2014/main" id="{0FBDEDBA-6EB1-75F5-7D87-9AB6E04F760A}"/>
              </a:ext>
            </a:extLst>
          </p:cNvPr>
          <p:cNvSpPr>
            <a:spLocks/>
          </p:cNvSpPr>
          <p:nvPr/>
        </p:nvSpPr>
        <p:spPr>
          <a:xfrm rot="16200000">
            <a:off x="10834269" y="1523421"/>
            <a:ext cx="2749621" cy="2749621"/>
          </a:xfrm>
          <a:prstGeom prst="blockArc">
            <a:avLst/>
          </a:prstGeom>
          <a:solidFill>
            <a:schemeClr val="accent4">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9" name="Block Arc 118">
            <a:extLst>
              <a:ext uri="{FF2B5EF4-FFF2-40B4-BE49-F238E27FC236}">
                <a16:creationId xmlns:a16="http://schemas.microsoft.com/office/drawing/2014/main" id="{5A1B1E9F-E6C6-D604-EDC3-9493503356F2}"/>
              </a:ext>
            </a:extLst>
          </p:cNvPr>
          <p:cNvSpPr>
            <a:spLocks/>
          </p:cNvSpPr>
          <p:nvPr/>
        </p:nvSpPr>
        <p:spPr>
          <a:xfrm rot="5400000">
            <a:off x="-1706637" y="3429000"/>
            <a:ext cx="3416688" cy="3416688"/>
          </a:xfrm>
          <a:prstGeom prst="blockArc">
            <a:avLst/>
          </a:prstGeom>
          <a:solidFill>
            <a:schemeClr val="accent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C929990-217D-784B-1ABA-526C069F2A54}"/>
              </a:ext>
            </a:extLst>
          </p:cNvPr>
          <p:cNvSpPr>
            <a:spLocks noGrp="1"/>
          </p:cNvSpPr>
          <p:nvPr>
            <p:ph type="title"/>
          </p:nvPr>
        </p:nvSpPr>
        <p:spPr>
          <a:xfrm>
            <a:off x="152621" y="-126927"/>
            <a:ext cx="10592841" cy="1296145"/>
          </a:xfrm>
        </p:spPr>
        <p:txBody>
          <a:bodyPr/>
          <a:lstStyle/>
          <a:p>
            <a:r>
              <a:rPr lang="en-US" dirty="0"/>
              <a:t>Effective Community Engagement</a:t>
            </a:r>
          </a:p>
        </p:txBody>
      </p:sp>
      <p:sp>
        <p:nvSpPr>
          <p:cNvPr id="105" name="Oval 104">
            <a:extLst>
              <a:ext uri="{FF2B5EF4-FFF2-40B4-BE49-F238E27FC236}">
                <a16:creationId xmlns:a16="http://schemas.microsoft.com/office/drawing/2014/main" id="{D431F576-43B9-BAD2-9D81-6E83DE454958}"/>
              </a:ext>
            </a:extLst>
          </p:cNvPr>
          <p:cNvSpPr/>
          <p:nvPr/>
        </p:nvSpPr>
        <p:spPr>
          <a:xfrm>
            <a:off x="7712803" y="1269609"/>
            <a:ext cx="1297322" cy="2083179"/>
          </a:xfrm>
          <a:prstGeom prst="ellipse">
            <a:avLst/>
          </a:prstGeom>
          <a:gradFill flip="none" rotWithShape="1">
            <a:gsLst>
              <a:gs pos="0">
                <a:schemeClr val="accent1">
                  <a:lumMod val="5000"/>
                  <a:lumOff val="95000"/>
                  <a:alpha val="0"/>
                </a:schemeClr>
              </a:gs>
              <a:gs pos="100000">
                <a:schemeClr val="accent3"/>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8D58DFCD-14A8-B84F-0BFC-51D59D501514}"/>
              </a:ext>
            </a:extLst>
          </p:cNvPr>
          <p:cNvSpPr/>
          <p:nvPr/>
        </p:nvSpPr>
        <p:spPr>
          <a:xfrm flipV="1">
            <a:off x="10113690" y="3521840"/>
            <a:ext cx="1907482" cy="3062946"/>
          </a:xfrm>
          <a:prstGeom prst="ellipse">
            <a:avLst/>
          </a:prstGeom>
          <a:gradFill flip="none" rotWithShape="1">
            <a:gsLst>
              <a:gs pos="0">
                <a:schemeClr val="accent1">
                  <a:lumMod val="5000"/>
                  <a:lumOff val="95000"/>
                  <a:alpha val="0"/>
                </a:schemeClr>
              </a:gs>
              <a:gs pos="100000">
                <a:schemeClr val="accent1">
                  <a:lumMod val="30000"/>
                  <a:lumOff val="7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F453AF54-3BF4-E968-E2DE-1C433F7D3001}"/>
              </a:ext>
            </a:extLst>
          </p:cNvPr>
          <p:cNvSpPr/>
          <p:nvPr/>
        </p:nvSpPr>
        <p:spPr>
          <a:xfrm>
            <a:off x="158304" y="1258203"/>
            <a:ext cx="1907482" cy="3062946"/>
          </a:xfrm>
          <a:prstGeom prst="ellipse">
            <a:avLst/>
          </a:prstGeom>
          <a:gradFill flip="none" rotWithShape="1">
            <a:gsLst>
              <a:gs pos="0">
                <a:schemeClr val="accent1">
                  <a:lumMod val="5000"/>
                  <a:lumOff val="95000"/>
                  <a:alpha val="0"/>
                </a:schemeClr>
              </a:gs>
              <a:gs pos="100000">
                <a:schemeClr val="accent1">
                  <a:lumMod val="30000"/>
                  <a:lumOff val="7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9199B701-BFAB-F8E5-BD91-D3143B2E5D20}"/>
              </a:ext>
            </a:extLst>
          </p:cNvPr>
          <p:cNvSpPr/>
          <p:nvPr/>
        </p:nvSpPr>
        <p:spPr>
          <a:xfrm>
            <a:off x="3033893" y="1158131"/>
            <a:ext cx="2520552" cy="4047385"/>
          </a:xfrm>
          <a:prstGeom prst="ellipse">
            <a:avLst/>
          </a:prstGeom>
          <a:gradFill flip="none" rotWithShape="1">
            <a:gsLst>
              <a:gs pos="0">
                <a:schemeClr val="accent1">
                  <a:lumMod val="5000"/>
                  <a:lumOff val="95000"/>
                  <a:alpha val="0"/>
                </a:schemeClr>
              </a:gs>
              <a:gs pos="100000">
                <a:schemeClr val="accent1">
                  <a:lumMod val="30000"/>
                  <a:lumOff val="7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apezoid 17">
            <a:extLst>
              <a:ext uri="{FF2B5EF4-FFF2-40B4-BE49-F238E27FC236}">
                <a16:creationId xmlns:a16="http://schemas.microsoft.com/office/drawing/2014/main" id="{C570F990-71BA-E4CE-EE26-48E2BA8CD858}"/>
              </a:ext>
            </a:extLst>
          </p:cNvPr>
          <p:cNvSpPr/>
          <p:nvPr/>
        </p:nvSpPr>
        <p:spPr>
          <a:xfrm>
            <a:off x="8393970" y="5232648"/>
            <a:ext cx="2808312" cy="693763"/>
          </a:xfrm>
          <a:prstGeom prst="trapezoid">
            <a:avLst/>
          </a:prstGeom>
          <a:solidFill>
            <a:schemeClr val="bg1">
              <a:lumMod val="75000"/>
            </a:schemeClr>
          </a:solidFill>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apezoid 15">
            <a:extLst>
              <a:ext uri="{FF2B5EF4-FFF2-40B4-BE49-F238E27FC236}">
                <a16:creationId xmlns:a16="http://schemas.microsoft.com/office/drawing/2014/main" id="{DE8A2B66-AB48-F831-3FE2-7CB18FE50B46}"/>
              </a:ext>
            </a:extLst>
          </p:cNvPr>
          <p:cNvSpPr/>
          <p:nvPr/>
        </p:nvSpPr>
        <p:spPr>
          <a:xfrm>
            <a:off x="4690255" y="5232648"/>
            <a:ext cx="2808312" cy="693763"/>
          </a:xfrm>
          <a:prstGeom prst="trapezoid">
            <a:avLst/>
          </a:prstGeom>
          <a:solidFill>
            <a:schemeClr val="bg1">
              <a:lumMod val="75000"/>
            </a:schemeClr>
          </a:solidFill>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apezoid 14">
            <a:extLst>
              <a:ext uri="{FF2B5EF4-FFF2-40B4-BE49-F238E27FC236}">
                <a16:creationId xmlns:a16="http://schemas.microsoft.com/office/drawing/2014/main" id="{168FF779-F83C-FAE2-150D-BBF6F54F6562}"/>
              </a:ext>
            </a:extLst>
          </p:cNvPr>
          <p:cNvSpPr/>
          <p:nvPr/>
        </p:nvSpPr>
        <p:spPr>
          <a:xfrm>
            <a:off x="975662" y="5232648"/>
            <a:ext cx="2808312" cy="693763"/>
          </a:xfrm>
          <a:prstGeom prst="trapezoid">
            <a:avLst/>
          </a:prstGeom>
          <a:solidFill>
            <a:schemeClr val="bg1">
              <a:lumMod val="75000"/>
            </a:schemeClr>
          </a:solidFill>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0BCC642E-3DE7-0DD6-E756-986A3E3E3DCD}"/>
              </a:ext>
            </a:extLst>
          </p:cNvPr>
          <p:cNvSpPr/>
          <p:nvPr/>
        </p:nvSpPr>
        <p:spPr>
          <a:xfrm>
            <a:off x="652090" y="909901"/>
            <a:ext cx="10868498" cy="5914099"/>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3BE1EBD8-E43A-5C43-9DA2-FBD69DC99C00}"/>
              </a:ext>
            </a:extLst>
          </p:cNvPr>
          <p:cNvSpPr txBox="1"/>
          <p:nvPr/>
        </p:nvSpPr>
        <p:spPr>
          <a:xfrm>
            <a:off x="1126822" y="1052736"/>
            <a:ext cx="11222356" cy="6124754"/>
          </a:xfrm>
          <a:prstGeom prst="rect">
            <a:avLst/>
          </a:prstGeom>
          <a:noFill/>
        </p:spPr>
        <p:txBody>
          <a:bodyPr wrap="square" rtlCol="0">
            <a:spAutoFit/>
          </a:bodyPr>
          <a:lstStyle/>
          <a:p>
            <a:pPr marL="457200" indent="-457200">
              <a:lnSpc>
                <a:spcPct val="150000"/>
              </a:lnSpc>
              <a:buAutoNum type="arabicPeriod"/>
            </a:pPr>
            <a:r>
              <a:rPr lang="en-US" sz="2000" b="1" dirty="0">
                <a:solidFill>
                  <a:schemeClr val="bg1"/>
                </a:solidFill>
              </a:rPr>
              <a:t>Establish partnerships with local organizations and groups that specialize in DEI initiatives to collaborate on community outreach efforts. </a:t>
            </a:r>
          </a:p>
          <a:p>
            <a:pPr marL="457200" indent="-457200">
              <a:lnSpc>
                <a:spcPct val="150000"/>
              </a:lnSpc>
              <a:buAutoNum type="arabicPeriod"/>
            </a:pPr>
            <a:r>
              <a:rPr lang="en-US" sz="2000" b="1" dirty="0">
                <a:solidFill>
                  <a:schemeClr val="bg1"/>
                </a:solidFill>
              </a:rPr>
              <a:t>Attend local community events</a:t>
            </a:r>
          </a:p>
          <a:p>
            <a:pPr marL="457200" indent="-457200">
              <a:lnSpc>
                <a:spcPct val="150000"/>
              </a:lnSpc>
              <a:buAutoNum type="arabicPeriod"/>
            </a:pPr>
            <a:r>
              <a:rPr lang="en-US" sz="2000" b="1" dirty="0">
                <a:solidFill>
                  <a:schemeClr val="bg1"/>
                </a:solidFill>
              </a:rPr>
              <a:t>Foster Open Communication</a:t>
            </a:r>
          </a:p>
          <a:p>
            <a:pPr marL="457200" indent="-457200">
              <a:lnSpc>
                <a:spcPct val="150000"/>
              </a:lnSpc>
              <a:buAutoNum type="arabicPeriod"/>
            </a:pPr>
            <a:r>
              <a:rPr lang="en-US" sz="2000" b="1" dirty="0">
                <a:solidFill>
                  <a:schemeClr val="bg1"/>
                </a:solidFill>
              </a:rPr>
              <a:t>Build Relationships &amp; partnership   </a:t>
            </a:r>
          </a:p>
          <a:p>
            <a:pPr marL="457200" indent="-457200">
              <a:lnSpc>
                <a:spcPct val="150000"/>
              </a:lnSpc>
              <a:buAutoNum type="arabicPeriod"/>
            </a:pPr>
            <a:r>
              <a:rPr lang="en-US" sz="2000" b="1" dirty="0">
                <a:solidFill>
                  <a:schemeClr val="bg1"/>
                </a:solidFill>
              </a:rPr>
              <a:t>Offer educational opportunities</a:t>
            </a:r>
          </a:p>
          <a:p>
            <a:pPr marL="457200" indent="-457200">
              <a:lnSpc>
                <a:spcPct val="150000"/>
              </a:lnSpc>
              <a:buAutoNum type="arabicPeriod"/>
            </a:pPr>
            <a:r>
              <a:rPr lang="en-US" sz="2000" b="1" dirty="0">
                <a:solidFill>
                  <a:schemeClr val="bg1"/>
                </a:solidFill>
              </a:rPr>
              <a:t>Collaborate on projects</a:t>
            </a:r>
          </a:p>
          <a:p>
            <a:pPr marL="457200" indent="-457200">
              <a:lnSpc>
                <a:spcPct val="150000"/>
              </a:lnSpc>
              <a:buAutoNum type="arabicPeriod"/>
            </a:pPr>
            <a:r>
              <a:rPr lang="en-US" sz="2000" b="1" dirty="0">
                <a:solidFill>
                  <a:schemeClr val="bg1"/>
                </a:solidFill>
              </a:rPr>
              <a:t>Support local initiatives</a:t>
            </a:r>
          </a:p>
          <a:p>
            <a:pPr marL="457200" indent="-457200">
              <a:lnSpc>
                <a:spcPct val="150000"/>
              </a:lnSpc>
              <a:buAutoNum type="arabicPeriod"/>
            </a:pPr>
            <a:r>
              <a:rPr lang="en-US" sz="2000" b="1" dirty="0">
                <a:solidFill>
                  <a:schemeClr val="bg1"/>
                </a:solidFill>
              </a:rPr>
              <a:t>Engage employees</a:t>
            </a:r>
          </a:p>
          <a:p>
            <a:pPr marL="457200" indent="-457200">
              <a:lnSpc>
                <a:spcPct val="150000"/>
              </a:lnSpc>
              <a:buAutoNum type="arabicPeriod"/>
            </a:pPr>
            <a:r>
              <a:rPr lang="en-US" sz="2000" b="1" dirty="0">
                <a:solidFill>
                  <a:schemeClr val="bg1"/>
                </a:solidFill>
              </a:rPr>
              <a:t>Be responsive &amp; responsible </a:t>
            </a:r>
          </a:p>
          <a:p>
            <a:pPr marL="457200" indent="-457200">
              <a:lnSpc>
                <a:spcPct val="150000"/>
              </a:lnSpc>
              <a:buAutoNum type="arabicPeriod"/>
            </a:pPr>
            <a:r>
              <a:rPr lang="en-US" sz="2000" b="1" dirty="0">
                <a:solidFill>
                  <a:schemeClr val="bg1"/>
                </a:solidFill>
              </a:rPr>
              <a:t>Celebrate achievements</a:t>
            </a:r>
          </a:p>
          <a:p>
            <a:pPr marL="457200" indent="-457200">
              <a:lnSpc>
                <a:spcPct val="150000"/>
              </a:lnSpc>
              <a:buAutoNum type="arabicPeriod"/>
            </a:pPr>
            <a:r>
              <a:rPr lang="en-US" sz="2000" b="1" dirty="0">
                <a:solidFill>
                  <a:schemeClr val="bg1"/>
                </a:solidFill>
              </a:rPr>
              <a:t>Measure Impact </a:t>
            </a:r>
          </a:p>
          <a:p>
            <a:pPr marL="457200" indent="-457200">
              <a:lnSpc>
                <a:spcPct val="80000"/>
              </a:lnSpc>
              <a:buAutoNum type="arabicPeriod"/>
            </a:pPr>
            <a:endParaRPr lang="en-US" sz="2000" b="1" dirty="0">
              <a:solidFill>
                <a:schemeClr val="bg1"/>
              </a:solidFill>
            </a:endParaRPr>
          </a:p>
          <a:p>
            <a:pPr marL="457200" indent="-457200" algn="ctr">
              <a:lnSpc>
                <a:spcPct val="80000"/>
              </a:lnSpc>
              <a:buAutoNum type="arabicPeriod"/>
            </a:pPr>
            <a:endParaRPr lang="en-US" sz="2000" b="1" dirty="0">
              <a:solidFill>
                <a:schemeClr val="bg1"/>
              </a:solidFill>
            </a:endParaRPr>
          </a:p>
        </p:txBody>
      </p:sp>
      <p:pic>
        <p:nvPicPr>
          <p:cNvPr id="6" name="Picture 5">
            <a:extLst>
              <a:ext uri="{FF2B5EF4-FFF2-40B4-BE49-F238E27FC236}">
                <a16:creationId xmlns:a16="http://schemas.microsoft.com/office/drawing/2014/main" id="{3242B5B7-F5B5-197B-E685-0C29493A66BD}"/>
              </a:ext>
            </a:extLst>
          </p:cNvPr>
          <p:cNvPicPr>
            <a:picLocks noChangeAspect="1"/>
          </p:cNvPicPr>
          <p:nvPr/>
        </p:nvPicPr>
        <p:blipFill>
          <a:blip r:embed="rId3"/>
          <a:stretch>
            <a:fillRect/>
          </a:stretch>
        </p:blipFill>
        <p:spPr>
          <a:xfrm>
            <a:off x="6552774" y="2337473"/>
            <a:ext cx="4192688" cy="4486527"/>
          </a:xfrm>
          <a:prstGeom prst="rect">
            <a:avLst/>
          </a:prstGeom>
        </p:spPr>
      </p:pic>
    </p:spTree>
    <p:extLst>
      <p:ext uri="{BB962C8B-B14F-4D97-AF65-F5344CB8AC3E}">
        <p14:creationId xmlns:p14="http://schemas.microsoft.com/office/powerpoint/2010/main" val="246860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0">
                                            <p:txEl>
                                              <p:pRg st="0" end="0"/>
                                            </p:txEl>
                                          </p:spTgt>
                                        </p:tgtEl>
                                        <p:attrNameLst>
                                          <p:attrName>style.visibility</p:attrName>
                                        </p:attrNameLst>
                                      </p:cBhvr>
                                      <p:to>
                                        <p:strVal val="visible"/>
                                      </p:to>
                                    </p:set>
                                    <p:animEffect transition="in" filter="fade">
                                      <p:cBhvr>
                                        <p:cTn id="14" dur="1000"/>
                                        <p:tgtEl>
                                          <p:spTgt spid="60">
                                            <p:txEl>
                                              <p:pRg st="0" end="0"/>
                                            </p:txEl>
                                          </p:spTgt>
                                        </p:tgtEl>
                                      </p:cBhvr>
                                    </p:animEffect>
                                    <p:anim calcmode="lin" valueType="num">
                                      <p:cBhvr>
                                        <p:cTn id="15" dur="10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0">
                                            <p:txEl>
                                              <p:pRg st="1" end="1"/>
                                            </p:txEl>
                                          </p:spTgt>
                                        </p:tgtEl>
                                        <p:attrNameLst>
                                          <p:attrName>style.visibility</p:attrName>
                                        </p:attrNameLst>
                                      </p:cBhvr>
                                      <p:to>
                                        <p:strVal val="visible"/>
                                      </p:to>
                                    </p:set>
                                    <p:animEffect transition="in" filter="fade">
                                      <p:cBhvr>
                                        <p:cTn id="21" dur="1000"/>
                                        <p:tgtEl>
                                          <p:spTgt spid="60">
                                            <p:txEl>
                                              <p:pRg st="1" end="1"/>
                                            </p:txEl>
                                          </p:spTgt>
                                        </p:tgtEl>
                                      </p:cBhvr>
                                    </p:animEffect>
                                    <p:anim calcmode="lin" valueType="num">
                                      <p:cBhvr>
                                        <p:cTn id="22" dur="1000" fill="hold"/>
                                        <p:tgtEl>
                                          <p:spTgt spid="6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0">
                                            <p:txEl>
                                              <p:pRg st="2" end="2"/>
                                            </p:txEl>
                                          </p:spTgt>
                                        </p:tgtEl>
                                        <p:attrNameLst>
                                          <p:attrName>style.visibility</p:attrName>
                                        </p:attrNameLst>
                                      </p:cBhvr>
                                      <p:to>
                                        <p:strVal val="visible"/>
                                      </p:to>
                                    </p:set>
                                    <p:animEffect transition="in" filter="fade">
                                      <p:cBhvr>
                                        <p:cTn id="28" dur="1000"/>
                                        <p:tgtEl>
                                          <p:spTgt spid="60">
                                            <p:txEl>
                                              <p:pRg st="2" end="2"/>
                                            </p:txEl>
                                          </p:spTgt>
                                        </p:tgtEl>
                                      </p:cBhvr>
                                    </p:animEffect>
                                    <p:anim calcmode="lin" valueType="num">
                                      <p:cBhvr>
                                        <p:cTn id="29" dur="1000" fill="hold"/>
                                        <p:tgtEl>
                                          <p:spTgt spid="6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0">
                                            <p:txEl>
                                              <p:pRg st="3" end="3"/>
                                            </p:txEl>
                                          </p:spTgt>
                                        </p:tgtEl>
                                        <p:attrNameLst>
                                          <p:attrName>style.visibility</p:attrName>
                                        </p:attrNameLst>
                                      </p:cBhvr>
                                      <p:to>
                                        <p:strVal val="visible"/>
                                      </p:to>
                                    </p:set>
                                    <p:animEffect transition="in" filter="fade">
                                      <p:cBhvr>
                                        <p:cTn id="35" dur="1000"/>
                                        <p:tgtEl>
                                          <p:spTgt spid="60">
                                            <p:txEl>
                                              <p:pRg st="3" end="3"/>
                                            </p:txEl>
                                          </p:spTgt>
                                        </p:tgtEl>
                                      </p:cBhvr>
                                    </p:animEffect>
                                    <p:anim calcmode="lin" valueType="num">
                                      <p:cBhvr>
                                        <p:cTn id="36" dur="1000" fill="hold"/>
                                        <p:tgtEl>
                                          <p:spTgt spid="6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0">
                                            <p:txEl>
                                              <p:pRg st="4" end="4"/>
                                            </p:txEl>
                                          </p:spTgt>
                                        </p:tgtEl>
                                        <p:attrNameLst>
                                          <p:attrName>style.visibility</p:attrName>
                                        </p:attrNameLst>
                                      </p:cBhvr>
                                      <p:to>
                                        <p:strVal val="visible"/>
                                      </p:to>
                                    </p:set>
                                    <p:animEffect transition="in" filter="fade">
                                      <p:cBhvr>
                                        <p:cTn id="42" dur="1000"/>
                                        <p:tgtEl>
                                          <p:spTgt spid="60">
                                            <p:txEl>
                                              <p:pRg st="4" end="4"/>
                                            </p:txEl>
                                          </p:spTgt>
                                        </p:tgtEl>
                                      </p:cBhvr>
                                    </p:animEffect>
                                    <p:anim calcmode="lin" valueType="num">
                                      <p:cBhvr>
                                        <p:cTn id="43" dur="1000" fill="hold"/>
                                        <p:tgtEl>
                                          <p:spTgt spid="6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0">
                                            <p:txEl>
                                              <p:pRg st="5" end="5"/>
                                            </p:txEl>
                                          </p:spTgt>
                                        </p:tgtEl>
                                        <p:attrNameLst>
                                          <p:attrName>style.visibility</p:attrName>
                                        </p:attrNameLst>
                                      </p:cBhvr>
                                      <p:to>
                                        <p:strVal val="visible"/>
                                      </p:to>
                                    </p:set>
                                    <p:animEffect transition="in" filter="fade">
                                      <p:cBhvr>
                                        <p:cTn id="49" dur="1000"/>
                                        <p:tgtEl>
                                          <p:spTgt spid="60">
                                            <p:txEl>
                                              <p:pRg st="5" end="5"/>
                                            </p:txEl>
                                          </p:spTgt>
                                        </p:tgtEl>
                                      </p:cBhvr>
                                    </p:animEffect>
                                    <p:anim calcmode="lin" valueType="num">
                                      <p:cBhvr>
                                        <p:cTn id="50" dur="1000" fill="hold"/>
                                        <p:tgtEl>
                                          <p:spTgt spid="60">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0">
                                            <p:txEl>
                                              <p:pRg st="6" end="6"/>
                                            </p:txEl>
                                          </p:spTgt>
                                        </p:tgtEl>
                                        <p:attrNameLst>
                                          <p:attrName>style.visibility</p:attrName>
                                        </p:attrNameLst>
                                      </p:cBhvr>
                                      <p:to>
                                        <p:strVal val="visible"/>
                                      </p:to>
                                    </p:set>
                                    <p:animEffect transition="in" filter="fade">
                                      <p:cBhvr>
                                        <p:cTn id="56" dur="1000"/>
                                        <p:tgtEl>
                                          <p:spTgt spid="60">
                                            <p:txEl>
                                              <p:pRg st="6" end="6"/>
                                            </p:txEl>
                                          </p:spTgt>
                                        </p:tgtEl>
                                      </p:cBhvr>
                                    </p:animEffect>
                                    <p:anim calcmode="lin" valueType="num">
                                      <p:cBhvr>
                                        <p:cTn id="57" dur="1000" fill="hold"/>
                                        <p:tgtEl>
                                          <p:spTgt spid="60">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6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0">
                                            <p:txEl>
                                              <p:pRg st="7" end="7"/>
                                            </p:txEl>
                                          </p:spTgt>
                                        </p:tgtEl>
                                        <p:attrNameLst>
                                          <p:attrName>style.visibility</p:attrName>
                                        </p:attrNameLst>
                                      </p:cBhvr>
                                      <p:to>
                                        <p:strVal val="visible"/>
                                      </p:to>
                                    </p:set>
                                    <p:animEffect transition="in" filter="fade">
                                      <p:cBhvr>
                                        <p:cTn id="63" dur="1000"/>
                                        <p:tgtEl>
                                          <p:spTgt spid="60">
                                            <p:txEl>
                                              <p:pRg st="7" end="7"/>
                                            </p:txEl>
                                          </p:spTgt>
                                        </p:tgtEl>
                                      </p:cBhvr>
                                    </p:animEffect>
                                    <p:anim calcmode="lin" valueType="num">
                                      <p:cBhvr>
                                        <p:cTn id="64" dur="1000" fill="hold"/>
                                        <p:tgtEl>
                                          <p:spTgt spid="60">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6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0">
                                            <p:txEl>
                                              <p:pRg st="8" end="8"/>
                                            </p:txEl>
                                          </p:spTgt>
                                        </p:tgtEl>
                                        <p:attrNameLst>
                                          <p:attrName>style.visibility</p:attrName>
                                        </p:attrNameLst>
                                      </p:cBhvr>
                                      <p:to>
                                        <p:strVal val="visible"/>
                                      </p:to>
                                    </p:set>
                                    <p:animEffect transition="in" filter="fade">
                                      <p:cBhvr>
                                        <p:cTn id="70" dur="1000"/>
                                        <p:tgtEl>
                                          <p:spTgt spid="60">
                                            <p:txEl>
                                              <p:pRg st="8" end="8"/>
                                            </p:txEl>
                                          </p:spTgt>
                                        </p:tgtEl>
                                      </p:cBhvr>
                                    </p:animEffect>
                                    <p:anim calcmode="lin" valueType="num">
                                      <p:cBhvr>
                                        <p:cTn id="71" dur="1000" fill="hold"/>
                                        <p:tgtEl>
                                          <p:spTgt spid="60">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6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0">
                                            <p:txEl>
                                              <p:pRg st="9" end="9"/>
                                            </p:txEl>
                                          </p:spTgt>
                                        </p:tgtEl>
                                        <p:attrNameLst>
                                          <p:attrName>style.visibility</p:attrName>
                                        </p:attrNameLst>
                                      </p:cBhvr>
                                      <p:to>
                                        <p:strVal val="visible"/>
                                      </p:to>
                                    </p:set>
                                    <p:animEffect transition="in" filter="fade">
                                      <p:cBhvr>
                                        <p:cTn id="77" dur="1000"/>
                                        <p:tgtEl>
                                          <p:spTgt spid="60">
                                            <p:txEl>
                                              <p:pRg st="9" end="9"/>
                                            </p:txEl>
                                          </p:spTgt>
                                        </p:tgtEl>
                                      </p:cBhvr>
                                    </p:animEffect>
                                    <p:anim calcmode="lin" valueType="num">
                                      <p:cBhvr>
                                        <p:cTn id="78" dur="1000" fill="hold"/>
                                        <p:tgtEl>
                                          <p:spTgt spid="60">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6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0">
                                            <p:txEl>
                                              <p:pRg st="10" end="10"/>
                                            </p:txEl>
                                          </p:spTgt>
                                        </p:tgtEl>
                                        <p:attrNameLst>
                                          <p:attrName>style.visibility</p:attrName>
                                        </p:attrNameLst>
                                      </p:cBhvr>
                                      <p:to>
                                        <p:strVal val="visible"/>
                                      </p:to>
                                    </p:set>
                                    <p:animEffect transition="in" filter="fade">
                                      <p:cBhvr>
                                        <p:cTn id="84" dur="1000"/>
                                        <p:tgtEl>
                                          <p:spTgt spid="60">
                                            <p:txEl>
                                              <p:pRg st="10" end="10"/>
                                            </p:txEl>
                                          </p:spTgt>
                                        </p:tgtEl>
                                      </p:cBhvr>
                                    </p:animEffect>
                                    <p:anim calcmode="lin" valueType="num">
                                      <p:cBhvr>
                                        <p:cTn id="85" dur="1000" fill="hold"/>
                                        <p:tgtEl>
                                          <p:spTgt spid="60">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6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Shape 94">
            <a:extLst>
              <a:ext uri="{FF2B5EF4-FFF2-40B4-BE49-F238E27FC236}">
                <a16:creationId xmlns:a16="http://schemas.microsoft.com/office/drawing/2014/main" id="{7C37E022-2921-4531-C201-8DFF2C37D354}"/>
              </a:ext>
            </a:extLst>
          </p:cNvPr>
          <p:cNvSpPr/>
          <p:nvPr/>
        </p:nvSpPr>
        <p:spPr>
          <a:xfrm>
            <a:off x="8508785" y="1994684"/>
            <a:ext cx="3308157" cy="2664809"/>
          </a:xfrm>
          <a:custGeom>
            <a:avLst/>
            <a:gdLst>
              <a:gd name="connsiteX0" fmla="*/ 993926 w 3308157"/>
              <a:gd name="connsiteY0" fmla="*/ 0 h 2664809"/>
              <a:gd name="connsiteX1" fmla="*/ 3308157 w 3308157"/>
              <a:gd name="connsiteY1" fmla="*/ 0 h 2664809"/>
              <a:gd name="connsiteX2" fmla="*/ 3308157 w 3308157"/>
              <a:gd name="connsiteY2" fmla="*/ 2664809 h 2664809"/>
              <a:gd name="connsiteX3" fmla="*/ 0 w 3308157"/>
              <a:gd name="connsiteY3" fmla="*/ 2664809 h 2664809"/>
              <a:gd name="connsiteX4" fmla="*/ 577401 w 3308157"/>
              <a:gd name="connsiteY4" fmla="*/ 326231 h 2664809"/>
              <a:gd name="connsiteX5" fmla="*/ 993926 w 3308157"/>
              <a:gd name="connsiteY5" fmla="*/ 0 h 266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8157" h="2664809">
                <a:moveTo>
                  <a:pt x="993926" y="0"/>
                </a:moveTo>
                <a:lnTo>
                  <a:pt x="3308157" y="0"/>
                </a:lnTo>
                <a:lnTo>
                  <a:pt x="3308157" y="2664809"/>
                </a:lnTo>
                <a:lnTo>
                  <a:pt x="0" y="2664809"/>
                </a:lnTo>
                <a:lnTo>
                  <a:pt x="577401" y="326231"/>
                </a:lnTo>
                <a:cubicBezTo>
                  <a:pt x="624645" y="134588"/>
                  <a:pt x="796570" y="0"/>
                  <a:pt x="993926" y="0"/>
                </a:cubicBezTo>
                <a:close/>
              </a:path>
            </a:pathLst>
          </a:custGeom>
          <a:gradFill flip="none" rotWithShape="1">
            <a:gsLst>
              <a:gs pos="0">
                <a:schemeClr val="accent1">
                  <a:lumMod val="75000"/>
                  <a:alpha val="0"/>
                </a:schemeClr>
              </a:gs>
              <a:gs pos="100000">
                <a:schemeClr val="accent4"/>
              </a:gs>
            </a:gsLst>
            <a:lin ang="16200000" scaled="1"/>
            <a:tileRect/>
          </a:gradFill>
          <a:ln w="0"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82F8A852-6FD8-FB70-0360-B2381929FF36}"/>
              </a:ext>
            </a:extLst>
          </p:cNvPr>
          <p:cNvSpPr/>
          <p:nvPr/>
        </p:nvSpPr>
        <p:spPr>
          <a:xfrm>
            <a:off x="8880669" y="1732264"/>
            <a:ext cx="3308157" cy="2664809"/>
          </a:xfrm>
          <a:custGeom>
            <a:avLst/>
            <a:gdLst>
              <a:gd name="connsiteX0" fmla="*/ 993926 w 3308157"/>
              <a:gd name="connsiteY0" fmla="*/ 0 h 2664809"/>
              <a:gd name="connsiteX1" fmla="*/ 3308157 w 3308157"/>
              <a:gd name="connsiteY1" fmla="*/ 0 h 2664809"/>
              <a:gd name="connsiteX2" fmla="*/ 3308157 w 3308157"/>
              <a:gd name="connsiteY2" fmla="*/ 2664809 h 2664809"/>
              <a:gd name="connsiteX3" fmla="*/ 0 w 3308157"/>
              <a:gd name="connsiteY3" fmla="*/ 2664809 h 2664809"/>
              <a:gd name="connsiteX4" fmla="*/ 577401 w 3308157"/>
              <a:gd name="connsiteY4" fmla="*/ 326231 h 2664809"/>
              <a:gd name="connsiteX5" fmla="*/ 993926 w 3308157"/>
              <a:gd name="connsiteY5" fmla="*/ 0 h 266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8157" h="2664809">
                <a:moveTo>
                  <a:pt x="993926" y="0"/>
                </a:moveTo>
                <a:lnTo>
                  <a:pt x="3308157" y="0"/>
                </a:lnTo>
                <a:lnTo>
                  <a:pt x="3308157" y="2664809"/>
                </a:lnTo>
                <a:lnTo>
                  <a:pt x="0" y="2664809"/>
                </a:lnTo>
                <a:lnTo>
                  <a:pt x="577401" y="326231"/>
                </a:lnTo>
                <a:cubicBezTo>
                  <a:pt x="624645" y="134588"/>
                  <a:pt x="796570" y="0"/>
                  <a:pt x="993926" y="0"/>
                </a:cubicBezTo>
                <a:close/>
              </a:path>
            </a:pathLst>
          </a:custGeom>
          <a:gradFill flip="none" rotWithShape="1">
            <a:gsLst>
              <a:gs pos="0">
                <a:schemeClr val="accent1">
                  <a:lumMod val="75000"/>
                  <a:alpha val="0"/>
                </a:schemeClr>
              </a:gs>
              <a:gs pos="100000">
                <a:schemeClr val="accent5"/>
              </a:gs>
            </a:gsLst>
            <a:lin ang="16200000" scaled="1"/>
            <a:tileRect/>
          </a:gradFill>
          <a:ln w="0" cap="flat">
            <a:noFill/>
            <a:prstDash val="solid"/>
            <a:miter/>
          </a:ln>
        </p:spPr>
        <p:txBody>
          <a:bodyPr rtlCol="0" anchor="ctr"/>
          <a:lstStyle/>
          <a:p>
            <a:endParaRPr lang="en-US" dirty="0"/>
          </a:p>
        </p:txBody>
      </p:sp>
      <p:pic>
        <p:nvPicPr>
          <p:cNvPr id="89" name="Picture Placeholder 88">
            <a:extLst>
              <a:ext uri="{FF2B5EF4-FFF2-40B4-BE49-F238E27FC236}">
                <a16:creationId xmlns:a16="http://schemas.microsoft.com/office/drawing/2014/main" id="{5E33C22C-9DCD-E141-B0E6-492D8D21DDEC}"/>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46418" t="-15550" r="15186" b="860"/>
          <a:stretch/>
        </p:blipFill>
        <p:spPr>
          <a:xfrm>
            <a:off x="8555039" y="1476630"/>
            <a:ext cx="3631022" cy="5371106"/>
          </a:xfrm>
        </p:spPr>
      </p:pic>
      <p:sp>
        <p:nvSpPr>
          <p:cNvPr id="42" name="TextBox 41">
            <a:extLst>
              <a:ext uri="{FF2B5EF4-FFF2-40B4-BE49-F238E27FC236}">
                <a16:creationId xmlns:a16="http://schemas.microsoft.com/office/drawing/2014/main" id="{5CB8F2EF-357D-16A2-19FB-69AFC9C7C8EF}"/>
              </a:ext>
            </a:extLst>
          </p:cNvPr>
          <p:cNvSpPr txBox="1"/>
          <p:nvPr/>
        </p:nvSpPr>
        <p:spPr>
          <a:xfrm>
            <a:off x="1516450" y="2992076"/>
            <a:ext cx="3143234" cy="923330"/>
          </a:xfrm>
          <a:prstGeom prst="rect">
            <a:avLst/>
          </a:prstGeom>
          <a:noFill/>
        </p:spPr>
        <p:txBody>
          <a:bodyPr wrap="square" rtlCol="0">
            <a:spAutoFit/>
          </a:bodyPr>
          <a:lstStyle>
            <a:defPPr>
              <a:defRPr lang="en-US"/>
            </a:defPPr>
            <a:lvl1pPr algn="ctr">
              <a:lnSpc>
                <a:spcPct val="90000"/>
              </a:lnSpc>
              <a:defRPr sz="1600" b="1"/>
            </a:lvl1pPr>
          </a:lstStyle>
          <a:p>
            <a:pPr algn="l"/>
            <a:r>
              <a:rPr lang="en-US" sz="2000" b="0" dirty="0"/>
              <a:t>Highly trusted companies outperform others by </a:t>
            </a:r>
            <a:r>
              <a:rPr lang="en-US" sz="2000" dirty="0"/>
              <a:t>400% </a:t>
            </a:r>
            <a:r>
              <a:rPr lang="en-US" sz="2000" b="0" dirty="0"/>
              <a:t>in market value</a:t>
            </a:r>
          </a:p>
        </p:txBody>
      </p:sp>
      <p:sp>
        <p:nvSpPr>
          <p:cNvPr id="45" name="TextBox 44">
            <a:extLst>
              <a:ext uri="{FF2B5EF4-FFF2-40B4-BE49-F238E27FC236}">
                <a16:creationId xmlns:a16="http://schemas.microsoft.com/office/drawing/2014/main" id="{7C8CF371-74E9-BD33-A20F-3A75C66107B5}"/>
              </a:ext>
            </a:extLst>
          </p:cNvPr>
          <p:cNvSpPr txBox="1"/>
          <p:nvPr/>
        </p:nvSpPr>
        <p:spPr>
          <a:xfrm>
            <a:off x="1412614" y="4765951"/>
            <a:ext cx="3492839" cy="1200329"/>
          </a:xfrm>
          <a:prstGeom prst="rect">
            <a:avLst/>
          </a:prstGeom>
          <a:noFill/>
        </p:spPr>
        <p:txBody>
          <a:bodyPr wrap="square" rtlCol="0">
            <a:spAutoFit/>
          </a:bodyPr>
          <a:lstStyle>
            <a:defPPr>
              <a:defRPr lang="en-US"/>
            </a:defPPr>
            <a:lvl1pPr algn="ctr">
              <a:lnSpc>
                <a:spcPct val="90000"/>
              </a:lnSpc>
              <a:defRPr sz="1600" b="1"/>
            </a:lvl1pPr>
          </a:lstStyle>
          <a:p>
            <a:pPr marR="0" lvl="0" algn="l" fontAlgn="auto">
              <a:spcBef>
                <a:spcPts val="0"/>
              </a:spcBef>
              <a:spcAft>
                <a:spcPts val="0"/>
              </a:spcAft>
              <a:buClrTx/>
              <a:buSzTx/>
              <a:tabLst/>
              <a:defRPr/>
            </a:pPr>
            <a:r>
              <a:rPr lang="en-US" sz="2000" dirty="0"/>
              <a:t>80% </a:t>
            </a:r>
            <a:r>
              <a:rPr lang="en-US" sz="2000" b="0" dirty="0"/>
              <a:t>reported that community involvement improve the ability to recruit employees</a:t>
            </a:r>
          </a:p>
        </p:txBody>
      </p:sp>
      <p:sp>
        <p:nvSpPr>
          <p:cNvPr id="48" name="TextBox 47">
            <a:extLst>
              <a:ext uri="{FF2B5EF4-FFF2-40B4-BE49-F238E27FC236}">
                <a16:creationId xmlns:a16="http://schemas.microsoft.com/office/drawing/2014/main" id="{31AFF870-EAC1-4BAD-77F9-8C67273013C3}"/>
              </a:ext>
            </a:extLst>
          </p:cNvPr>
          <p:cNvSpPr txBox="1"/>
          <p:nvPr/>
        </p:nvSpPr>
        <p:spPr>
          <a:xfrm>
            <a:off x="5625632" y="2900847"/>
            <a:ext cx="3143234" cy="1200329"/>
          </a:xfrm>
          <a:prstGeom prst="rect">
            <a:avLst/>
          </a:prstGeom>
          <a:noFill/>
        </p:spPr>
        <p:txBody>
          <a:bodyPr wrap="square" rtlCol="0">
            <a:spAutoFit/>
          </a:bodyPr>
          <a:lstStyle>
            <a:defPPr>
              <a:defRPr lang="en-US"/>
            </a:defPPr>
            <a:lvl1pPr algn="ctr">
              <a:lnSpc>
                <a:spcPct val="90000"/>
              </a:lnSpc>
              <a:defRPr sz="1600" b="1"/>
            </a:lvl1pPr>
          </a:lstStyle>
          <a:p>
            <a:pPr algn="l"/>
            <a:r>
              <a:rPr lang="en-US" sz="2000" dirty="0"/>
              <a:t>95% </a:t>
            </a:r>
            <a:r>
              <a:rPr lang="en-US" sz="2000" b="0" dirty="0"/>
              <a:t>of employees who work for purpose-driven companies report that they are more loyal</a:t>
            </a:r>
          </a:p>
        </p:txBody>
      </p:sp>
      <p:sp>
        <p:nvSpPr>
          <p:cNvPr id="51" name="TextBox 50">
            <a:extLst>
              <a:ext uri="{FF2B5EF4-FFF2-40B4-BE49-F238E27FC236}">
                <a16:creationId xmlns:a16="http://schemas.microsoft.com/office/drawing/2014/main" id="{2B7F2C4D-E67B-8E29-794E-91E4974DAF00}"/>
              </a:ext>
            </a:extLst>
          </p:cNvPr>
          <p:cNvSpPr txBox="1"/>
          <p:nvPr/>
        </p:nvSpPr>
        <p:spPr>
          <a:xfrm>
            <a:off x="5737435" y="4921914"/>
            <a:ext cx="2490432" cy="1477328"/>
          </a:xfrm>
          <a:prstGeom prst="rect">
            <a:avLst/>
          </a:prstGeom>
          <a:noFill/>
        </p:spPr>
        <p:txBody>
          <a:bodyPr wrap="square" rtlCol="0">
            <a:spAutoFit/>
          </a:bodyPr>
          <a:lstStyle>
            <a:defPPr>
              <a:defRPr lang="en-US"/>
            </a:defPPr>
            <a:lvl1pPr algn="ctr">
              <a:lnSpc>
                <a:spcPct val="90000"/>
              </a:lnSpc>
              <a:defRPr sz="1600" b="1"/>
            </a:lvl1pPr>
          </a:lstStyle>
          <a:p>
            <a:pPr algn="l"/>
            <a:r>
              <a:rPr lang="en-US" sz="2000" dirty="0"/>
              <a:t>44% </a:t>
            </a:r>
            <a:r>
              <a:rPr lang="en-US" sz="2000" b="0" dirty="0"/>
              <a:t>of business owners have grown as a result of engaging in the community </a:t>
            </a:r>
          </a:p>
        </p:txBody>
      </p:sp>
      <p:sp>
        <p:nvSpPr>
          <p:cNvPr id="57" name="Trapezoid 56">
            <a:extLst>
              <a:ext uri="{FF2B5EF4-FFF2-40B4-BE49-F238E27FC236}">
                <a16:creationId xmlns:a16="http://schemas.microsoft.com/office/drawing/2014/main" id="{FC823CF0-4022-1576-D7CE-B1641CED9F6B}"/>
              </a:ext>
            </a:extLst>
          </p:cNvPr>
          <p:cNvSpPr/>
          <p:nvPr/>
        </p:nvSpPr>
        <p:spPr>
          <a:xfrm rot="10800000">
            <a:off x="595053" y="3264717"/>
            <a:ext cx="1006226" cy="432048"/>
          </a:xfrm>
          <a:prstGeom prst="trapezoid">
            <a:avLst/>
          </a:prstGeom>
          <a:solidFill>
            <a:schemeClr val="accent1">
              <a:lumMod val="50000"/>
            </a:schemeClr>
          </a:solidFill>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Graphic 53">
            <a:extLst>
              <a:ext uri="{FF2B5EF4-FFF2-40B4-BE49-F238E27FC236}">
                <a16:creationId xmlns:a16="http://schemas.microsoft.com/office/drawing/2014/main" id="{A343A0D6-2102-3863-09C6-CA5CC4281C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091" y="2913852"/>
            <a:ext cx="841743" cy="575191"/>
          </a:xfrm>
          <a:prstGeom prst="rect">
            <a:avLst/>
          </a:prstGeom>
        </p:spPr>
      </p:pic>
      <p:sp>
        <p:nvSpPr>
          <p:cNvPr id="39" name="TextBox 38">
            <a:extLst>
              <a:ext uri="{FF2B5EF4-FFF2-40B4-BE49-F238E27FC236}">
                <a16:creationId xmlns:a16="http://schemas.microsoft.com/office/drawing/2014/main" id="{85F2362F-62E0-ADC2-36EA-B8DC46B83F00}"/>
              </a:ext>
            </a:extLst>
          </p:cNvPr>
          <p:cNvSpPr txBox="1"/>
          <p:nvPr/>
        </p:nvSpPr>
        <p:spPr>
          <a:xfrm>
            <a:off x="609600" y="3012340"/>
            <a:ext cx="827235" cy="437043"/>
          </a:xfrm>
          <a:prstGeom prst="rect">
            <a:avLst/>
          </a:prstGeom>
          <a:noFill/>
        </p:spPr>
        <p:txBody>
          <a:bodyPr wrap="square" rtlCol="0">
            <a:spAutoFit/>
          </a:bodyPr>
          <a:lstStyle/>
          <a:p>
            <a:pPr algn="ctr">
              <a:lnSpc>
                <a:spcPct val="80000"/>
              </a:lnSpc>
            </a:pPr>
            <a:r>
              <a:rPr lang="en-US" sz="2800" b="1" dirty="0">
                <a:solidFill>
                  <a:schemeClr val="accent2"/>
                </a:solidFill>
              </a:rPr>
              <a:t>01</a:t>
            </a:r>
          </a:p>
        </p:txBody>
      </p:sp>
      <p:sp>
        <p:nvSpPr>
          <p:cNvPr id="58" name="Trapezoid 57">
            <a:extLst>
              <a:ext uri="{FF2B5EF4-FFF2-40B4-BE49-F238E27FC236}">
                <a16:creationId xmlns:a16="http://schemas.microsoft.com/office/drawing/2014/main" id="{885191DD-7ACA-D945-05C1-34FD3EF400B2}"/>
              </a:ext>
            </a:extLst>
          </p:cNvPr>
          <p:cNvSpPr/>
          <p:nvPr/>
        </p:nvSpPr>
        <p:spPr>
          <a:xfrm rot="10800000">
            <a:off x="595053" y="5116816"/>
            <a:ext cx="1006226" cy="432048"/>
          </a:xfrm>
          <a:prstGeom prst="trapezoid">
            <a:avLst/>
          </a:prstGeom>
          <a:solidFill>
            <a:schemeClr val="accent1">
              <a:lumMod val="50000"/>
            </a:schemeClr>
          </a:solidFill>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58">
            <a:extLst>
              <a:ext uri="{FF2B5EF4-FFF2-40B4-BE49-F238E27FC236}">
                <a16:creationId xmlns:a16="http://schemas.microsoft.com/office/drawing/2014/main" id="{5C5A0D62-8867-4BAA-D8CF-265A31A787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091" y="4765951"/>
            <a:ext cx="841743" cy="575191"/>
          </a:xfrm>
          <a:prstGeom prst="rect">
            <a:avLst/>
          </a:prstGeom>
        </p:spPr>
      </p:pic>
      <p:sp>
        <p:nvSpPr>
          <p:cNvPr id="68" name="Trapezoid 67">
            <a:extLst>
              <a:ext uri="{FF2B5EF4-FFF2-40B4-BE49-F238E27FC236}">
                <a16:creationId xmlns:a16="http://schemas.microsoft.com/office/drawing/2014/main" id="{A5F9F22A-4682-E017-1F22-60E8BD21874C}"/>
              </a:ext>
            </a:extLst>
          </p:cNvPr>
          <p:cNvSpPr/>
          <p:nvPr/>
        </p:nvSpPr>
        <p:spPr>
          <a:xfrm rot="10800000">
            <a:off x="4735029" y="3264717"/>
            <a:ext cx="1006226" cy="432048"/>
          </a:xfrm>
          <a:prstGeom prst="trapezoid">
            <a:avLst/>
          </a:prstGeom>
          <a:solidFill>
            <a:schemeClr val="accent1">
              <a:lumMod val="50000"/>
            </a:schemeClr>
          </a:solidFill>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Graphic 68">
            <a:extLst>
              <a:ext uri="{FF2B5EF4-FFF2-40B4-BE49-F238E27FC236}">
                <a16:creationId xmlns:a16="http://schemas.microsoft.com/office/drawing/2014/main" id="{5A0C1DEE-912F-49F4-3BBA-86BAF00B15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35067" y="2913852"/>
            <a:ext cx="841743" cy="575191"/>
          </a:xfrm>
          <a:prstGeom prst="rect">
            <a:avLst/>
          </a:prstGeom>
        </p:spPr>
      </p:pic>
      <p:sp>
        <p:nvSpPr>
          <p:cNvPr id="70" name="TextBox 69">
            <a:extLst>
              <a:ext uri="{FF2B5EF4-FFF2-40B4-BE49-F238E27FC236}">
                <a16:creationId xmlns:a16="http://schemas.microsoft.com/office/drawing/2014/main" id="{4359927C-DCC4-E086-5F9D-CAC3EB4AFD92}"/>
              </a:ext>
            </a:extLst>
          </p:cNvPr>
          <p:cNvSpPr txBox="1"/>
          <p:nvPr/>
        </p:nvSpPr>
        <p:spPr>
          <a:xfrm>
            <a:off x="585379" y="4902840"/>
            <a:ext cx="827235" cy="437043"/>
          </a:xfrm>
          <a:prstGeom prst="rect">
            <a:avLst/>
          </a:prstGeom>
          <a:noFill/>
        </p:spPr>
        <p:txBody>
          <a:bodyPr wrap="square" rtlCol="0">
            <a:spAutoFit/>
          </a:bodyPr>
          <a:lstStyle/>
          <a:p>
            <a:pPr algn="ctr">
              <a:lnSpc>
                <a:spcPct val="80000"/>
              </a:lnSpc>
            </a:pPr>
            <a:r>
              <a:rPr lang="en-US" sz="2800" b="1" dirty="0">
                <a:solidFill>
                  <a:schemeClr val="accent2"/>
                </a:solidFill>
              </a:rPr>
              <a:t>03</a:t>
            </a:r>
          </a:p>
        </p:txBody>
      </p:sp>
      <p:sp>
        <p:nvSpPr>
          <p:cNvPr id="71" name="Trapezoid 70">
            <a:extLst>
              <a:ext uri="{FF2B5EF4-FFF2-40B4-BE49-F238E27FC236}">
                <a16:creationId xmlns:a16="http://schemas.microsoft.com/office/drawing/2014/main" id="{98DB5AA5-B3A8-3D9E-8CF4-9229353E1349}"/>
              </a:ext>
            </a:extLst>
          </p:cNvPr>
          <p:cNvSpPr/>
          <p:nvPr/>
        </p:nvSpPr>
        <p:spPr>
          <a:xfrm rot="10800000">
            <a:off x="4735029" y="5116816"/>
            <a:ext cx="1006226" cy="432048"/>
          </a:xfrm>
          <a:prstGeom prst="trapezoid">
            <a:avLst/>
          </a:prstGeom>
          <a:solidFill>
            <a:schemeClr val="accent1">
              <a:lumMod val="50000"/>
            </a:schemeClr>
          </a:solidFill>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Graphic 71">
            <a:extLst>
              <a:ext uri="{FF2B5EF4-FFF2-40B4-BE49-F238E27FC236}">
                <a16:creationId xmlns:a16="http://schemas.microsoft.com/office/drawing/2014/main" id="{2FBC849D-8E0C-3C21-CD04-83DC277C2F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35067" y="4765951"/>
            <a:ext cx="841743" cy="575191"/>
          </a:xfrm>
          <a:prstGeom prst="rect">
            <a:avLst/>
          </a:prstGeom>
        </p:spPr>
      </p:pic>
      <p:sp>
        <p:nvSpPr>
          <p:cNvPr id="73" name="TextBox 72">
            <a:extLst>
              <a:ext uri="{FF2B5EF4-FFF2-40B4-BE49-F238E27FC236}">
                <a16:creationId xmlns:a16="http://schemas.microsoft.com/office/drawing/2014/main" id="{8E898094-90F1-0D44-4579-3FF6C812A250}"/>
              </a:ext>
            </a:extLst>
          </p:cNvPr>
          <p:cNvSpPr txBox="1"/>
          <p:nvPr/>
        </p:nvSpPr>
        <p:spPr>
          <a:xfrm>
            <a:off x="4749576" y="4864439"/>
            <a:ext cx="827235" cy="437043"/>
          </a:xfrm>
          <a:prstGeom prst="rect">
            <a:avLst/>
          </a:prstGeom>
          <a:noFill/>
        </p:spPr>
        <p:txBody>
          <a:bodyPr wrap="square" rtlCol="0">
            <a:spAutoFit/>
          </a:bodyPr>
          <a:lstStyle/>
          <a:p>
            <a:pPr algn="ctr">
              <a:lnSpc>
                <a:spcPct val="80000"/>
              </a:lnSpc>
            </a:pPr>
            <a:r>
              <a:rPr lang="en-US" sz="2800" b="1" dirty="0">
                <a:solidFill>
                  <a:schemeClr val="accent2"/>
                </a:solidFill>
              </a:rPr>
              <a:t>04</a:t>
            </a:r>
          </a:p>
        </p:txBody>
      </p:sp>
      <p:cxnSp>
        <p:nvCxnSpPr>
          <p:cNvPr id="75" name="Straight Connector 74">
            <a:extLst>
              <a:ext uri="{FF2B5EF4-FFF2-40B4-BE49-F238E27FC236}">
                <a16:creationId xmlns:a16="http://schemas.microsoft.com/office/drawing/2014/main" id="{9C5D5104-8191-488F-4868-26978E87ABC9}"/>
              </a:ext>
            </a:extLst>
          </p:cNvPr>
          <p:cNvCxnSpPr/>
          <p:nvPr/>
        </p:nvCxnSpPr>
        <p:spPr>
          <a:xfrm>
            <a:off x="595053" y="4365104"/>
            <a:ext cx="377116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64A839E-3ED7-1019-B3C0-CED445E40F72}"/>
              </a:ext>
            </a:extLst>
          </p:cNvPr>
          <p:cNvCxnSpPr/>
          <p:nvPr/>
        </p:nvCxnSpPr>
        <p:spPr>
          <a:xfrm>
            <a:off x="4706213" y="4365104"/>
            <a:ext cx="377116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B5A589D5-0E6D-AD58-4586-25E1634F9949}"/>
              </a:ext>
            </a:extLst>
          </p:cNvPr>
          <p:cNvSpPr>
            <a:spLocks noGrp="1"/>
          </p:cNvSpPr>
          <p:nvPr>
            <p:ph type="title"/>
          </p:nvPr>
        </p:nvSpPr>
        <p:spPr>
          <a:xfrm>
            <a:off x="120495" y="104005"/>
            <a:ext cx="11446525" cy="1296145"/>
          </a:xfrm>
        </p:spPr>
        <p:txBody>
          <a:bodyPr/>
          <a:lstStyle/>
          <a:p>
            <a:pPr>
              <a:lnSpc>
                <a:spcPct val="80000"/>
              </a:lnSpc>
            </a:pPr>
            <a:r>
              <a:rPr lang="en-US" sz="3600" dirty="0"/>
              <a:t>Community Involvement | Business Impact</a:t>
            </a:r>
          </a:p>
        </p:txBody>
      </p:sp>
      <p:sp>
        <p:nvSpPr>
          <p:cNvPr id="60" name="TextBox 59">
            <a:extLst>
              <a:ext uri="{FF2B5EF4-FFF2-40B4-BE49-F238E27FC236}">
                <a16:creationId xmlns:a16="http://schemas.microsoft.com/office/drawing/2014/main" id="{6E9079B7-BD59-FA3E-4480-006B99F3D8EA}"/>
              </a:ext>
            </a:extLst>
          </p:cNvPr>
          <p:cNvSpPr txBox="1"/>
          <p:nvPr/>
        </p:nvSpPr>
        <p:spPr>
          <a:xfrm>
            <a:off x="4750198" y="3007098"/>
            <a:ext cx="827235" cy="437043"/>
          </a:xfrm>
          <a:prstGeom prst="rect">
            <a:avLst/>
          </a:prstGeom>
          <a:noFill/>
        </p:spPr>
        <p:txBody>
          <a:bodyPr wrap="square" rtlCol="0">
            <a:spAutoFit/>
          </a:bodyPr>
          <a:lstStyle/>
          <a:p>
            <a:pPr algn="ctr">
              <a:lnSpc>
                <a:spcPct val="80000"/>
              </a:lnSpc>
            </a:pPr>
            <a:r>
              <a:rPr lang="en-US" sz="2800" b="1" dirty="0">
                <a:solidFill>
                  <a:schemeClr val="accent2"/>
                </a:solidFill>
              </a:rPr>
              <a:t>02</a:t>
            </a:r>
          </a:p>
        </p:txBody>
      </p:sp>
      <p:sp>
        <p:nvSpPr>
          <p:cNvPr id="4" name="TextBox 3">
            <a:extLst>
              <a:ext uri="{FF2B5EF4-FFF2-40B4-BE49-F238E27FC236}">
                <a16:creationId xmlns:a16="http://schemas.microsoft.com/office/drawing/2014/main" id="{80D72CA2-FA9E-D629-6664-42922EC5195C}"/>
              </a:ext>
            </a:extLst>
          </p:cNvPr>
          <p:cNvSpPr txBox="1"/>
          <p:nvPr/>
        </p:nvSpPr>
        <p:spPr>
          <a:xfrm>
            <a:off x="148651" y="6216144"/>
            <a:ext cx="4824536" cy="477054"/>
          </a:xfrm>
          <a:prstGeom prst="rect">
            <a:avLst/>
          </a:prstGeom>
          <a:noFill/>
        </p:spPr>
        <p:txBody>
          <a:bodyPr wrap="square" rtlCol="0">
            <a:spAutoFit/>
          </a:bodyPr>
          <a:lstStyle/>
          <a:p>
            <a:r>
              <a:rPr lang="en-US" sz="900" dirty="0"/>
              <a:t>Sources: </a:t>
            </a:r>
          </a:p>
          <a:p>
            <a:r>
              <a:rPr lang="en-US" sz="800" dirty="0">
                <a:hlinkClick r:id="rId6"/>
              </a:rPr>
              <a:t>Research: Consumers’ Sustainability Demands Are Rising (hbr.org)</a:t>
            </a:r>
            <a:endParaRPr lang="en-US" sz="800" dirty="0"/>
          </a:p>
          <a:p>
            <a:r>
              <a:rPr lang="en-US" sz="800" dirty="0">
                <a:hlinkClick r:id="rId7"/>
              </a:rPr>
              <a:t>deloitte-2020-millennial-survey.pdf</a:t>
            </a:r>
            <a:endParaRPr lang="en-US" sz="1050" dirty="0"/>
          </a:p>
        </p:txBody>
      </p:sp>
    </p:spTree>
    <p:extLst>
      <p:ext uri="{BB962C8B-B14F-4D97-AF65-F5344CB8AC3E}">
        <p14:creationId xmlns:p14="http://schemas.microsoft.com/office/powerpoint/2010/main" val="252060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1000"/>
                                        <p:tgtEl>
                                          <p:spTgt spid="48"/>
                                        </p:tgtEl>
                                      </p:cBhvr>
                                    </p:animEffect>
                                    <p:anim calcmode="lin" valueType="num">
                                      <p:cBhvr>
                                        <p:cTn id="15" dur="1000" fill="hold"/>
                                        <p:tgtEl>
                                          <p:spTgt spid="48"/>
                                        </p:tgtEl>
                                        <p:attrNameLst>
                                          <p:attrName>ppt_x</p:attrName>
                                        </p:attrNameLst>
                                      </p:cBhvr>
                                      <p:tavLst>
                                        <p:tav tm="0">
                                          <p:val>
                                            <p:strVal val="#ppt_x"/>
                                          </p:val>
                                        </p:tav>
                                        <p:tav tm="100000">
                                          <p:val>
                                            <p:strVal val="#ppt_x"/>
                                          </p:val>
                                        </p:tav>
                                      </p:tavLst>
                                    </p:anim>
                                    <p:anim calcmode="lin" valueType="num">
                                      <p:cBhvr>
                                        <p:cTn id="1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p:bldP spid="48" grpId="0"/>
      <p:bldP spid="51"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56E06489-17A0-E24A-55DA-D433B15F907B}"/>
              </a:ext>
            </a:extLst>
          </p:cNvPr>
          <p:cNvSpPr/>
          <p:nvPr/>
        </p:nvSpPr>
        <p:spPr>
          <a:xfrm>
            <a:off x="5421404" y="2274001"/>
            <a:ext cx="1297322" cy="1297322"/>
          </a:xfrm>
          <a:prstGeom prst="ellipse">
            <a:avLst/>
          </a:prstGeom>
          <a:gradFill flip="none" rotWithShape="1">
            <a:gsLst>
              <a:gs pos="0">
                <a:schemeClr val="accent1">
                  <a:lumMod val="5000"/>
                  <a:lumOff val="95000"/>
                  <a:alpha val="0"/>
                </a:schemeClr>
              </a:gs>
              <a:gs pos="100000">
                <a:schemeClr val="accent2"/>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Graphic 22">
            <a:extLst>
              <a:ext uri="{FF2B5EF4-FFF2-40B4-BE49-F238E27FC236}">
                <a16:creationId xmlns:a16="http://schemas.microsoft.com/office/drawing/2014/main" id="{E745A664-218C-3621-28A3-F68BD0669EFE}"/>
              </a:ext>
            </a:extLst>
          </p:cNvPr>
          <p:cNvSpPr/>
          <p:nvPr/>
        </p:nvSpPr>
        <p:spPr>
          <a:xfrm>
            <a:off x="6023901" y="2319345"/>
            <a:ext cx="6165514" cy="4540872"/>
          </a:xfrm>
          <a:custGeom>
            <a:avLst/>
            <a:gdLst>
              <a:gd name="connsiteX0" fmla="*/ 202728 w 6165514"/>
              <a:gd name="connsiteY0" fmla="*/ 496000 h 4540872"/>
              <a:gd name="connsiteX1" fmla="*/ 687196 w 6165514"/>
              <a:gd name="connsiteY1" fmla="*/ 114132 h 4540872"/>
              <a:gd name="connsiteX2" fmla="*/ 1016433 w 6165514"/>
              <a:gd name="connsiteY2" fmla="*/ 0 h 4540872"/>
              <a:gd name="connsiteX3" fmla="*/ 6165515 w 6165514"/>
              <a:gd name="connsiteY3" fmla="*/ 0 h 4540872"/>
              <a:gd name="connsiteX4" fmla="*/ 6165515 w 6165514"/>
              <a:gd name="connsiteY4" fmla="*/ 4540873 h 4540872"/>
              <a:gd name="connsiteX5" fmla="*/ 1525738 w 6165514"/>
              <a:gd name="connsiteY5" fmla="*/ 4540873 h 4540872"/>
              <a:gd name="connsiteX6" fmla="*/ 1019242 w 6165514"/>
              <a:gd name="connsiteY6" fmla="*/ 4171571 h 4540872"/>
              <a:gd name="connsiteX7" fmla="*/ 25469 w 6165514"/>
              <a:gd name="connsiteY7" fmla="*/ 1076415 h 4540872"/>
              <a:gd name="connsiteX8" fmla="*/ 202580 w 6165514"/>
              <a:gd name="connsiteY8" fmla="*/ 496000 h 454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5514" h="4540872">
                <a:moveTo>
                  <a:pt x="202728" y="496000"/>
                </a:moveTo>
                <a:lnTo>
                  <a:pt x="687196" y="114132"/>
                </a:lnTo>
                <a:cubicBezTo>
                  <a:pt x="781074" y="40212"/>
                  <a:pt x="896979" y="0"/>
                  <a:pt x="1016433" y="0"/>
                </a:cubicBezTo>
                <a:lnTo>
                  <a:pt x="6165515" y="0"/>
                </a:lnTo>
                <a:lnTo>
                  <a:pt x="6165515" y="4540873"/>
                </a:lnTo>
                <a:lnTo>
                  <a:pt x="1525738" y="4540873"/>
                </a:lnTo>
                <a:cubicBezTo>
                  <a:pt x="1294666" y="4540873"/>
                  <a:pt x="1089909" y="4391555"/>
                  <a:pt x="1019242" y="4171571"/>
                </a:cubicBezTo>
                <a:lnTo>
                  <a:pt x="25469" y="1076415"/>
                </a:lnTo>
                <a:cubicBezTo>
                  <a:pt x="-42389" y="865006"/>
                  <a:pt x="28278" y="633490"/>
                  <a:pt x="202580" y="496000"/>
                </a:cubicBezTo>
                <a:close/>
              </a:path>
            </a:pathLst>
          </a:custGeom>
          <a:gradFill>
            <a:gsLst>
              <a:gs pos="0">
                <a:schemeClr val="accent4"/>
              </a:gs>
              <a:gs pos="100000">
                <a:schemeClr val="accent2"/>
              </a:gs>
            </a:gsLst>
            <a:lin ang="16200000" scaled="1"/>
          </a:gradFill>
          <a:ln w="0" cap="flat">
            <a:noFill/>
            <a:prstDash val="solid"/>
            <a:miter/>
          </a:ln>
        </p:spPr>
        <p:txBody>
          <a:bodyPr rtlCol="0" anchor="ctr"/>
          <a:lstStyle/>
          <a:p>
            <a:endParaRPr lang="en-US" dirty="0"/>
          </a:p>
        </p:txBody>
      </p:sp>
      <p:sp>
        <p:nvSpPr>
          <p:cNvPr id="5" name="Title 4">
            <a:extLst>
              <a:ext uri="{FF2B5EF4-FFF2-40B4-BE49-F238E27FC236}">
                <a16:creationId xmlns:a16="http://schemas.microsoft.com/office/drawing/2014/main" id="{F8AB67B5-DF0D-4EC8-2A97-35548673F65B}"/>
              </a:ext>
            </a:extLst>
          </p:cNvPr>
          <p:cNvSpPr>
            <a:spLocks noGrp="1"/>
          </p:cNvSpPr>
          <p:nvPr>
            <p:ph type="title"/>
          </p:nvPr>
        </p:nvSpPr>
        <p:spPr/>
        <p:txBody>
          <a:bodyPr/>
          <a:lstStyle/>
          <a:p>
            <a:r>
              <a:rPr lang="en-US" dirty="0"/>
              <a:t>THANK YOU</a:t>
            </a:r>
          </a:p>
        </p:txBody>
      </p:sp>
      <p:pic>
        <p:nvPicPr>
          <p:cNvPr id="8" name="Picture Placeholder 7">
            <a:extLst>
              <a:ext uri="{FF2B5EF4-FFF2-40B4-BE49-F238E27FC236}">
                <a16:creationId xmlns:a16="http://schemas.microsoft.com/office/drawing/2014/main" id="{06E8D754-DAE4-131D-3354-C8C37BC3656B}"/>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227" t="13445" r="13355" b="11559"/>
          <a:stretch/>
        </p:blipFill>
        <p:spPr>
          <a:xfrm>
            <a:off x="5418" y="0"/>
            <a:ext cx="3970942" cy="6579520"/>
          </a:xfrm>
        </p:spPr>
      </p:pic>
      <p:sp>
        <p:nvSpPr>
          <p:cNvPr id="9" name="Block Arc 8">
            <a:extLst>
              <a:ext uri="{FF2B5EF4-FFF2-40B4-BE49-F238E27FC236}">
                <a16:creationId xmlns:a16="http://schemas.microsoft.com/office/drawing/2014/main" id="{6953056E-7D6B-BDBD-8EE2-8741E1013BB3}"/>
              </a:ext>
            </a:extLst>
          </p:cNvPr>
          <p:cNvSpPr/>
          <p:nvPr/>
        </p:nvSpPr>
        <p:spPr>
          <a:xfrm>
            <a:off x="3070076" y="5271328"/>
            <a:ext cx="3168352" cy="3168352"/>
          </a:xfrm>
          <a:prstGeom prst="blockArc">
            <a:avLst/>
          </a:prstGeom>
          <a:solidFill>
            <a:schemeClr val="accent4">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A52FDA76-D1B1-62FE-CDA0-7129275C647F}"/>
              </a:ext>
            </a:extLst>
          </p:cNvPr>
          <p:cNvSpPr txBox="1"/>
          <p:nvPr/>
        </p:nvSpPr>
        <p:spPr>
          <a:xfrm>
            <a:off x="6220792" y="3031007"/>
            <a:ext cx="4085299" cy="769441"/>
          </a:xfrm>
          <a:prstGeom prst="rect">
            <a:avLst/>
          </a:prstGeom>
          <a:noFill/>
        </p:spPr>
        <p:txBody>
          <a:bodyPr wrap="square" rtlCol="0">
            <a:spAutoFit/>
          </a:bodyPr>
          <a:lstStyle/>
          <a:p>
            <a:r>
              <a:rPr lang="en-US" sz="4400" b="1" dirty="0">
                <a:solidFill>
                  <a:schemeClr val="bg1"/>
                </a:solidFill>
              </a:rPr>
              <a:t>Stay in touch!</a:t>
            </a:r>
          </a:p>
        </p:txBody>
      </p:sp>
      <p:sp>
        <p:nvSpPr>
          <p:cNvPr id="12" name="TextBox 11">
            <a:extLst>
              <a:ext uri="{FF2B5EF4-FFF2-40B4-BE49-F238E27FC236}">
                <a16:creationId xmlns:a16="http://schemas.microsoft.com/office/drawing/2014/main" id="{C5A45A3C-22A0-097E-D747-88EDD3288533}"/>
              </a:ext>
            </a:extLst>
          </p:cNvPr>
          <p:cNvSpPr txBox="1"/>
          <p:nvPr/>
        </p:nvSpPr>
        <p:spPr>
          <a:xfrm>
            <a:off x="6766492" y="4169318"/>
            <a:ext cx="3096344" cy="400110"/>
          </a:xfrm>
          <a:prstGeom prst="rect">
            <a:avLst/>
          </a:prstGeom>
          <a:noFill/>
        </p:spPr>
        <p:txBody>
          <a:bodyPr wrap="square" rtlCol="0">
            <a:spAutoFit/>
          </a:bodyPr>
          <a:lstStyle/>
          <a:p>
            <a:r>
              <a:rPr lang="en-US" sz="2000" dirty="0">
                <a:solidFill>
                  <a:schemeClr val="bg1"/>
                </a:solidFill>
              </a:rPr>
              <a:t>Chicago, IL </a:t>
            </a:r>
          </a:p>
        </p:txBody>
      </p:sp>
      <p:sp>
        <p:nvSpPr>
          <p:cNvPr id="13" name="TextBox 12">
            <a:extLst>
              <a:ext uri="{FF2B5EF4-FFF2-40B4-BE49-F238E27FC236}">
                <a16:creationId xmlns:a16="http://schemas.microsoft.com/office/drawing/2014/main" id="{FC2F6038-4296-F37A-DB1A-D790A3C67E4A}"/>
              </a:ext>
            </a:extLst>
          </p:cNvPr>
          <p:cNvSpPr txBox="1"/>
          <p:nvPr/>
        </p:nvSpPr>
        <p:spPr>
          <a:xfrm>
            <a:off x="7020160" y="4966997"/>
            <a:ext cx="3826779" cy="400110"/>
          </a:xfrm>
          <a:prstGeom prst="rect">
            <a:avLst/>
          </a:prstGeom>
          <a:noFill/>
        </p:spPr>
        <p:txBody>
          <a:bodyPr wrap="square" rtlCol="0">
            <a:spAutoFit/>
          </a:bodyPr>
          <a:lstStyle/>
          <a:p>
            <a:r>
              <a:rPr lang="en-US" sz="2000" dirty="0">
                <a:solidFill>
                  <a:schemeClr val="bg1"/>
                </a:solidFill>
              </a:rPr>
              <a:t>Keena.Thaxton@amfam.com</a:t>
            </a:r>
          </a:p>
        </p:txBody>
      </p:sp>
      <p:sp>
        <p:nvSpPr>
          <p:cNvPr id="14" name="TextBox 13">
            <a:extLst>
              <a:ext uri="{FF2B5EF4-FFF2-40B4-BE49-F238E27FC236}">
                <a16:creationId xmlns:a16="http://schemas.microsoft.com/office/drawing/2014/main" id="{BCFDA195-BF97-6422-0C06-37798DE9A1A0}"/>
              </a:ext>
            </a:extLst>
          </p:cNvPr>
          <p:cNvSpPr txBox="1"/>
          <p:nvPr/>
        </p:nvSpPr>
        <p:spPr>
          <a:xfrm>
            <a:off x="7279307" y="5761606"/>
            <a:ext cx="3096344" cy="400110"/>
          </a:xfrm>
          <a:prstGeom prst="rect">
            <a:avLst/>
          </a:prstGeom>
          <a:noFill/>
        </p:spPr>
        <p:txBody>
          <a:bodyPr wrap="square" rtlCol="0">
            <a:spAutoFit/>
          </a:bodyPr>
          <a:lstStyle/>
          <a:p>
            <a:r>
              <a:rPr lang="en-US" sz="2000" dirty="0">
                <a:solidFill>
                  <a:schemeClr val="bg1"/>
                </a:solidFill>
              </a:rPr>
              <a:t>(708) 990-2636</a:t>
            </a:r>
          </a:p>
        </p:txBody>
      </p:sp>
      <p:sp>
        <p:nvSpPr>
          <p:cNvPr id="21" name="Block Arc 20">
            <a:extLst>
              <a:ext uri="{FF2B5EF4-FFF2-40B4-BE49-F238E27FC236}">
                <a16:creationId xmlns:a16="http://schemas.microsoft.com/office/drawing/2014/main" id="{3266A4D3-2C02-DE51-5821-D45E36DDF404}"/>
              </a:ext>
            </a:extLst>
          </p:cNvPr>
          <p:cNvSpPr/>
          <p:nvPr/>
        </p:nvSpPr>
        <p:spPr>
          <a:xfrm rot="16200000">
            <a:off x="11224433" y="0"/>
            <a:ext cx="1917949" cy="1917949"/>
          </a:xfrm>
          <a:prstGeom prst="blockArc">
            <a:avLst/>
          </a:prstGeom>
          <a:solidFill>
            <a:schemeClr val="accent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id="{31A8E281-942F-3FC9-9766-BFE9D886D40C}"/>
              </a:ext>
            </a:extLst>
          </p:cNvPr>
          <p:cNvSpPr/>
          <p:nvPr/>
        </p:nvSpPr>
        <p:spPr>
          <a:xfrm>
            <a:off x="6071124" y="4049361"/>
            <a:ext cx="648186" cy="648186"/>
          </a:xfrm>
          <a:prstGeom prst="ellipse">
            <a:avLst/>
          </a:prstGeom>
          <a:solidFill>
            <a:schemeClr val="bg1"/>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7A81315-4D9B-8B53-245B-2F59F4BE3FFF}"/>
              </a:ext>
            </a:extLst>
          </p:cNvPr>
          <p:cNvSpPr/>
          <p:nvPr/>
        </p:nvSpPr>
        <p:spPr>
          <a:xfrm>
            <a:off x="6268134" y="4869135"/>
            <a:ext cx="648187" cy="648186"/>
          </a:xfrm>
          <a:prstGeom prst="ellipse">
            <a:avLst/>
          </a:prstGeom>
          <a:solidFill>
            <a:schemeClr val="bg1"/>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F0829FC9-7E90-853F-785B-35CD2B054F0B}"/>
              </a:ext>
            </a:extLst>
          </p:cNvPr>
          <p:cNvSpPr/>
          <p:nvPr/>
        </p:nvSpPr>
        <p:spPr>
          <a:xfrm>
            <a:off x="6517055" y="5688909"/>
            <a:ext cx="648186" cy="648186"/>
          </a:xfrm>
          <a:prstGeom prst="ellipse">
            <a:avLst/>
          </a:prstGeom>
          <a:solidFill>
            <a:schemeClr val="bg1"/>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descr="Map with pin outline">
            <a:extLst>
              <a:ext uri="{FF2B5EF4-FFF2-40B4-BE49-F238E27FC236}">
                <a16:creationId xmlns:a16="http://schemas.microsoft.com/office/drawing/2014/main" id="{E8C8FA11-59E0-605E-5752-76DD249887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63514" y="4134492"/>
            <a:ext cx="438117" cy="438117"/>
          </a:xfrm>
          <a:prstGeom prst="rect">
            <a:avLst/>
          </a:prstGeom>
        </p:spPr>
      </p:pic>
      <p:pic>
        <p:nvPicPr>
          <p:cNvPr id="35" name="Graphic 34" descr="Envelope outline">
            <a:extLst>
              <a:ext uri="{FF2B5EF4-FFF2-40B4-BE49-F238E27FC236}">
                <a16:creationId xmlns:a16="http://schemas.microsoft.com/office/drawing/2014/main" id="{C5C26F73-A955-3954-74A0-D3717B6BED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62427" y="4966997"/>
            <a:ext cx="448206" cy="448206"/>
          </a:xfrm>
          <a:prstGeom prst="rect">
            <a:avLst/>
          </a:prstGeom>
        </p:spPr>
      </p:pic>
      <p:pic>
        <p:nvPicPr>
          <p:cNvPr id="36" name="Graphic 35" descr="Speaker phone outline">
            <a:extLst>
              <a:ext uri="{FF2B5EF4-FFF2-40B4-BE49-F238E27FC236}">
                <a16:creationId xmlns:a16="http://schemas.microsoft.com/office/drawing/2014/main" id="{7912D69B-DB76-7D43-1A91-336A3BB671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56707" y="5746983"/>
            <a:ext cx="532037" cy="532037"/>
          </a:xfrm>
          <a:prstGeom prst="rect">
            <a:avLst/>
          </a:prstGeom>
        </p:spPr>
      </p:pic>
      <p:cxnSp>
        <p:nvCxnSpPr>
          <p:cNvPr id="38" name="Straight Connector 37">
            <a:extLst>
              <a:ext uri="{FF2B5EF4-FFF2-40B4-BE49-F238E27FC236}">
                <a16:creationId xmlns:a16="http://schemas.microsoft.com/office/drawing/2014/main" id="{CE8A53BE-390E-EFB4-909F-BCBBF1B2D3AB}"/>
              </a:ext>
            </a:extLst>
          </p:cNvPr>
          <p:cNvCxnSpPr/>
          <p:nvPr/>
        </p:nvCxnSpPr>
        <p:spPr>
          <a:xfrm>
            <a:off x="6719310" y="3933056"/>
            <a:ext cx="49917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A6FBB6-DBD6-0833-FC69-C4DD1E4E1C28}"/>
              </a:ext>
            </a:extLst>
          </p:cNvPr>
          <p:cNvCxnSpPr>
            <a:cxnSpLocks/>
          </p:cNvCxnSpPr>
          <p:nvPr/>
        </p:nvCxnSpPr>
        <p:spPr>
          <a:xfrm>
            <a:off x="6916321" y="4698683"/>
            <a:ext cx="479471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5099DB1-AF5D-F485-2AE0-AA6A2956A4E1}"/>
              </a:ext>
            </a:extLst>
          </p:cNvPr>
          <p:cNvCxnSpPr>
            <a:cxnSpLocks/>
          </p:cNvCxnSpPr>
          <p:nvPr/>
        </p:nvCxnSpPr>
        <p:spPr>
          <a:xfrm>
            <a:off x="6916321" y="5517321"/>
            <a:ext cx="479471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3EF9139D-0B9C-BE00-629A-6A44F0AD5952}"/>
              </a:ext>
            </a:extLst>
          </p:cNvPr>
          <p:cNvSpPr/>
          <p:nvPr/>
        </p:nvSpPr>
        <p:spPr>
          <a:xfrm>
            <a:off x="3214092" y="405781"/>
            <a:ext cx="673008" cy="1512168"/>
          </a:xfrm>
          <a:prstGeom prst="roundRect">
            <a:avLst>
              <a:gd name="adj" fmla="val 50000"/>
            </a:avLst>
          </a:prstGeom>
          <a:gradFill>
            <a:gsLst>
              <a:gs pos="0">
                <a:schemeClr val="accent1">
                  <a:lumMod val="5000"/>
                  <a:lumOff val="95000"/>
                  <a:alpha val="0"/>
                </a:schemeClr>
              </a:gs>
              <a:gs pos="100000">
                <a:schemeClr val="accent4"/>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F6B2429-032B-3880-9EBA-1C8CA06181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14009" y="2825944"/>
            <a:ext cx="1774981" cy="1774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Oval 1">
            <a:extLst>
              <a:ext uri="{FF2B5EF4-FFF2-40B4-BE49-F238E27FC236}">
                <a16:creationId xmlns:a16="http://schemas.microsoft.com/office/drawing/2014/main" id="{9B9ED666-097D-5432-6025-8BEB924921F2}"/>
              </a:ext>
            </a:extLst>
          </p:cNvPr>
          <p:cNvSpPr/>
          <p:nvPr/>
        </p:nvSpPr>
        <p:spPr>
          <a:xfrm>
            <a:off x="3124631" y="2047618"/>
            <a:ext cx="444112" cy="444112"/>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3996918"/>
      </p:ext>
    </p:extLst>
  </p:cSld>
  <p:clrMapOvr>
    <a:masterClrMapping/>
  </p:clrMapOvr>
</p:sld>
</file>

<file path=ppt/theme/theme1.xml><?xml version="1.0" encoding="utf-8"?>
<a:theme xmlns:a="http://schemas.openxmlformats.org/drawingml/2006/main" name="Office Theme">
  <a:themeElements>
    <a:clrScheme name="SlideModel - Communication Strategy">
      <a:dk1>
        <a:sysClr val="windowText" lastClr="000000"/>
      </a:dk1>
      <a:lt1>
        <a:sysClr val="window" lastClr="FFFFFF"/>
      </a:lt1>
      <a:dk2>
        <a:srgbClr val="1F497D"/>
      </a:dk2>
      <a:lt2>
        <a:srgbClr val="EEECE1"/>
      </a:lt2>
      <a:accent1>
        <a:srgbClr val="97DFFC"/>
      </a:accent1>
      <a:accent2>
        <a:srgbClr val="00A6FB"/>
      </a:accent2>
      <a:accent3>
        <a:srgbClr val="858AE3"/>
      </a:accent3>
      <a:accent4>
        <a:srgbClr val="613DC1"/>
      </a:accent4>
      <a:accent5>
        <a:srgbClr val="4E148C"/>
      </a:accent5>
      <a:accent6>
        <a:srgbClr val="2C0735"/>
      </a:accent6>
      <a:hlink>
        <a:srgbClr val="0000FF"/>
      </a:hlink>
      <a:folHlink>
        <a:srgbClr val="800080"/>
      </a:folHlink>
    </a:clrScheme>
    <a:fontScheme name="SlideModel">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6b2f512-6fd0-42fe-9659-6c5ee67da460}" enabled="0" method="" siteId="{b6b2f512-6fd0-42fe-9659-6c5ee67da460}" removed="1"/>
</clbl:labelList>
</file>

<file path=docProps/app.xml><?xml version="1.0" encoding="utf-8"?>
<Properties xmlns="http://schemas.openxmlformats.org/officeDocument/2006/extended-properties" xmlns:vt="http://schemas.openxmlformats.org/officeDocument/2006/docPropsVTypes">
  <Template/>
  <TotalTime>12235</TotalTime>
  <Words>619</Words>
  <Application>Microsoft Office PowerPoint</Application>
  <PresentationFormat>Custom</PresentationFormat>
  <Paragraphs>113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Segoe UI</vt:lpstr>
      <vt:lpstr>Segoe UI Black</vt:lpstr>
      <vt:lpstr>Office Theme</vt:lpstr>
      <vt:lpstr>Embrace Diversity, Equity, and Inclusion -  Building Bridges to a Stronger Community</vt:lpstr>
      <vt:lpstr>Agenda</vt:lpstr>
      <vt:lpstr>Diversity, Equity, and Inclusion | The Difference</vt:lpstr>
      <vt:lpstr>Build your BRIDGE to a Stronger Community </vt:lpstr>
      <vt:lpstr>Community Outreach Strategy Framework</vt:lpstr>
      <vt:lpstr>Community Outreach Strategy | Implementation Plan</vt:lpstr>
      <vt:lpstr>Effective Community Engagement</vt:lpstr>
      <vt:lpstr>Community Involvement | Business Impact</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Bottleneck Analysis PowerPoint Template</dc:title>
  <dc:creator>Julian</dc:creator>
  <cp:lastModifiedBy>Thaxton, Keena T</cp:lastModifiedBy>
  <cp:revision>146</cp:revision>
  <dcterms:created xsi:type="dcterms:W3CDTF">2013-09-12T13:05:01Z</dcterms:created>
  <dcterms:modified xsi:type="dcterms:W3CDTF">2024-04-29T16:29:03Z</dcterms:modified>
</cp:coreProperties>
</file>